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webextensions/webextension2.xml" ContentType="application/vnd.ms-office.webextension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11" r:id="rId3"/>
    <p:sldId id="313" r:id="rId4"/>
    <p:sldId id="312" r:id="rId5"/>
    <p:sldId id="369" r:id="rId6"/>
    <p:sldId id="332" r:id="rId7"/>
    <p:sldId id="257" r:id="rId8"/>
    <p:sldId id="314" r:id="rId9"/>
    <p:sldId id="320" r:id="rId10"/>
    <p:sldId id="321" r:id="rId11"/>
    <p:sldId id="315" r:id="rId12"/>
    <p:sldId id="318" r:id="rId13"/>
    <p:sldId id="316" r:id="rId14"/>
    <p:sldId id="317" r:id="rId15"/>
    <p:sldId id="319" r:id="rId16"/>
    <p:sldId id="324" r:id="rId17"/>
    <p:sldId id="325" r:id="rId18"/>
    <p:sldId id="326" r:id="rId19"/>
    <p:sldId id="379" r:id="rId20"/>
    <p:sldId id="327" r:id="rId21"/>
    <p:sldId id="328" r:id="rId22"/>
    <p:sldId id="329" r:id="rId23"/>
    <p:sldId id="330" r:id="rId24"/>
    <p:sldId id="389" r:id="rId25"/>
    <p:sldId id="390" r:id="rId26"/>
    <p:sldId id="336" r:id="rId27"/>
    <p:sldId id="341" r:id="rId28"/>
    <p:sldId id="365" r:id="rId29"/>
    <p:sldId id="334" r:id="rId30"/>
    <p:sldId id="337" r:id="rId31"/>
    <p:sldId id="338" r:id="rId32"/>
    <p:sldId id="339" r:id="rId33"/>
    <p:sldId id="387" r:id="rId34"/>
    <p:sldId id="342" r:id="rId35"/>
    <p:sldId id="344" r:id="rId36"/>
    <p:sldId id="345" r:id="rId37"/>
    <p:sldId id="343" r:id="rId38"/>
    <p:sldId id="346" r:id="rId39"/>
    <p:sldId id="347" r:id="rId40"/>
    <p:sldId id="348" r:id="rId41"/>
    <p:sldId id="363" r:id="rId42"/>
    <p:sldId id="362" r:id="rId43"/>
    <p:sldId id="349" r:id="rId44"/>
    <p:sldId id="350" r:id="rId45"/>
    <p:sldId id="351" r:id="rId46"/>
    <p:sldId id="364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88" r:id="rId55"/>
    <p:sldId id="373" r:id="rId56"/>
    <p:sldId id="374" r:id="rId57"/>
    <p:sldId id="375" r:id="rId58"/>
    <p:sldId id="376" r:id="rId59"/>
    <p:sldId id="378" r:id="rId60"/>
    <p:sldId id="366" r:id="rId61"/>
    <p:sldId id="367" r:id="rId62"/>
    <p:sldId id="391" r:id="rId63"/>
    <p:sldId id="370" r:id="rId64"/>
    <p:sldId id="377" r:id="rId65"/>
    <p:sldId id="368" r:id="rId66"/>
    <p:sldId id="372" r:id="rId67"/>
    <p:sldId id="380" r:id="rId68"/>
    <p:sldId id="381" r:id="rId69"/>
    <p:sldId id="382" r:id="rId70"/>
    <p:sldId id="386" r:id="rId71"/>
    <p:sldId id="371" r:id="rId72"/>
    <p:sldId id="384" r:id="rId73"/>
    <p:sldId id="385" r:id="rId74"/>
    <p:sldId id="360" r:id="rId75"/>
    <p:sldId id="331" r:id="rId76"/>
    <p:sldId id="340" r:id="rId77"/>
    <p:sldId id="333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F"/>
    <a:srgbClr val="4A494A"/>
    <a:srgbClr val="0F0E0E"/>
    <a:srgbClr val="2F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8"/>
    <p:restoredTop sz="94825"/>
  </p:normalViewPr>
  <p:slideViewPr>
    <p:cSldViewPr snapToGrid="0" snapToObjects="1">
      <p:cViewPr varScale="1">
        <p:scale>
          <a:sx n="102" d="100"/>
          <a:sy n="102" d="100"/>
        </p:scale>
        <p:origin x="79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541FE-7CBD-9540-90D5-C68A887C6218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DA08C-960C-4E42-94B2-5A02DBFDC2C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33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9133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696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618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201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738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4332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7447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9059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146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058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8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1052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563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517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3658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4181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673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326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5214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6120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052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903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546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7153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7571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723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9144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4428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321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643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2812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8385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994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7541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5501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1797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6760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0770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705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6660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4239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715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08328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67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4692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9170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0457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64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688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24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7805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974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915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648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055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40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EE503-45E9-E145-8F9F-C10ADFBA9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69D6DC-2185-5747-AC49-4ECDB374C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3105C0-2D08-8149-B340-48DE23E8D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91FF55-F6BA-DD4E-8E15-C5BBBF4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7FEF32-6374-FF4B-B831-437CA058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78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BAC7D-82D8-7141-BCF4-FA3415E8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698D72-08D4-BD4B-BD53-F66A00210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A6765D-CA57-794A-A0D0-4DD6516F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006929-B553-C247-BEB7-F129908A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7BB15B-49CA-654A-8779-DE96B819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241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6834A2-483D-9D4E-8595-B32D9D194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6D5497-5A6D-BD4D-BD13-EBBCEC96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9839B-2B14-1F4E-8751-AEB27661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642D26-8FFD-1B4D-BF78-4A759623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08D2F4-BBD7-0047-AD8D-234A3940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337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5A64-BA4A-0941-84D4-D9BD1420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C3859-B42A-4F40-A83D-6C8BD5EC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58F4D-A8C3-334E-9C1E-F3C6A3EE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13B91C-8050-2C42-9A7B-464EDE07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9415DE-6E47-F149-85CA-F2188A94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30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9F3C0-C012-FB45-A4E6-C1D74D59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CEBE92-1551-0C46-92CE-E67B37E50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B6F68-07D9-5E46-A753-86DB6A14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EB0B4B-CF4D-3940-983B-DF68E3F7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2843AD-E5CD-9B41-A9C9-2058A944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25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27EEE-D00A-3A4C-B1A9-3BCDB14E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1FC284-AAE3-1645-A977-6C837B81B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B37639-2664-D14F-8E3E-6A5915B1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9F0749-ABE9-0C49-BE52-CD2440ED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B211B0-2A67-5A48-8C93-063E7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4F47D7-7ED9-D74E-9243-B2CF6F57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961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6FEC5-4B00-2C49-95E0-81005C77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C458B0-95A3-6746-A48D-3FF39E091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363B0-C7E0-9144-8E08-50E076A12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DFDB157-CF52-1842-8CD5-5DB131DFB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1C9062-A606-2141-A9F8-64D4798B6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6AD6CD-E7F1-CE4B-B7CE-C478A401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3696B10-4E31-1340-B1D8-4C6DE4AD4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26C9DDB-1725-3248-A6C0-41E8BD03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73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5D5B6-0B29-D748-A498-EE122255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A8C3F8E-BCFC-F841-97EE-9856B4E9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D6C16B-5BED-B04F-A99F-4AAF0CF8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F03A48-0BAF-8C4C-ABB0-06E728C2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652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3F5E29-C1C5-014E-8E49-7AE5033D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104E9C-B867-3640-966A-EF105B15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E55F1F-4C9E-1E42-B333-C11D9B15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653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3D0C4-42E9-E24F-A1D0-77AFC81B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5BE77A-2D0C-0842-B213-47076403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DE28A0-E4BB-EF49-9BE8-F61D10EA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A77A0A-A2F5-0841-919E-86546C21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338CB0-1797-A742-810F-2D31FEA4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0BF057-B496-8E4F-9406-50F796B0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476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3D436-AC7F-8F46-92C0-D717F580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EAE9678-B462-E341-BE09-5451F18A2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AD1709-5271-4C47-BF96-36480B84C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E464BB-114E-E642-B366-2201FE82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571981-5543-9742-A9CC-38C254FF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67266E-3D73-4942-A10B-13A47F6C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64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04075D-E05F-0648-8B54-B5D86BC0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3B37AD-9BC8-2F4B-BC5B-4026D16DB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F8E603-38BA-4D4F-9655-F92D4479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9F9AB-42CE-9E47-8E93-039322E0B73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63F801-2EEC-824C-8374-CE90C2A93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74D4C6-8DC7-8F4A-95C1-28BE8B32D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7ADA-D81D-D640-9F19-CCE951E073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57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2&amp;v=81HKNqruavc&amp;feature=emb_logo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568494619301693" TargetMode="External"/><Relationship Id="rId2" Type="http://schemas.openxmlformats.org/officeDocument/2006/relationships/hyperlink" Target="https://link.springer.com/article/10.1186/s40467-015-0029-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torm-open.github.io/visNetwork/interaction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NlvatkpV3s&amp;feature=emb_logo" TargetMode="Externa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air-code.github.io/understanding-umap/?fbclid=IwAR2e4W-VnEVhjnmLi2HFHolEt-UFx_z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hyperlink" Target="https://pair-code.github.io/understanding-umap/?fbclid=IwAR2e4W-VnEVhjnmLi2HFHolEt-UFx_z-Mmkox1cKIu4us_SrN4dvURucmXo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y-umap-is-superior-over-tsne-faa039c28e99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exactly-umap-works-13e3040e1668" TargetMode="External"/><Relationship Id="rId4" Type="http://schemas.openxmlformats.org/officeDocument/2006/relationships/hyperlink" Target="https://towardsdatascience.com/tsne-vs-umap-global-structure-4d8045acba17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n-introduction-to-t-sne-with-python-example-5a3a293108d1" TargetMode="External"/><Relationship Id="rId3" Type="http://schemas.openxmlformats.org/officeDocument/2006/relationships/hyperlink" Target="https://www.youtube.com/watch?v=RJVL80Gg3lA" TargetMode="External"/><Relationship Id="rId7" Type="http://schemas.openxmlformats.org/officeDocument/2006/relationships/hyperlink" Target="https://medium.com/@layog/i-do-not-understand-t-sne-part-2-b2f997d177e3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.stackexchange.com/questions/2227144/derivative-of-euclidean-norm-of-matrix-vector-product/2227237" TargetMode="External"/><Relationship Id="rId5" Type="http://schemas.openxmlformats.org/officeDocument/2006/relationships/hyperlink" Target="https://www.oreilly.com/content/an-illustrated-introduction-to-the-t-sne-algorithm/" TargetMode="External"/><Relationship Id="rId10" Type="http://schemas.openxmlformats.org/officeDocument/2006/relationships/hyperlink" Target="https://www.microsoft.com/en-us/research/blog/optimizing-barnes-hut-t-sne/" TargetMode="External"/><Relationship Id="rId4" Type="http://schemas.openxmlformats.org/officeDocument/2006/relationships/hyperlink" Target="https://zhuanlan.zhihu.com/p/64664346" TargetMode="External"/><Relationship Id="rId9" Type="http://schemas.openxmlformats.org/officeDocument/2006/relationships/hyperlink" Target="https://distill.pub/2016/misread-tsne/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implicial_complex" TargetMode="External"/><Relationship Id="rId13" Type="http://schemas.openxmlformats.org/officeDocument/2006/relationships/hyperlink" Target="https://en.wikipedia.org/wiki/Topological_manifold" TargetMode="External"/><Relationship Id="rId18" Type="http://schemas.openxmlformats.org/officeDocument/2006/relationships/hyperlink" Target="https://web.math.sinica.edu.tw/math_media/d181/18102.pdf" TargetMode="External"/><Relationship Id="rId3" Type="http://schemas.openxmlformats.org/officeDocument/2006/relationships/hyperlink" Target="https://www.youtube.com/watch?v=81HKNqruavc" TargetMode="External"/><Relationship Id="rId7" Type="http://schemas.openxmlformats.org/officeDocument/2006/relationships/hyperlink" Target="https://en.wikipedia.org/wiki/Simplex" TargetMode="External"/><Relationship Id="rId12" Type="http://schemas.openxmlformats.org/officeDocument/2006/relationships/hyperlink" Target="https://en.wikipedia.org/wiki/Fuzzy_logic" TargetMode="External"/><Relationship Id="rId17" Type="http://schemas.openxmlformats.org/officeDocument/2006/relationships/hyperlink" Target="http://rportal.lib.ntnu.edu.tw/bitstream/20.500.12235/95760/2/n069475001302.pdf" TargetMode="External"/><Relationship Id="rId2" Type="http://schemas.openxmlformats.org/officeDocument/2006/relationships/notesSlide" Target="../notesSlides/notesSlide55.xml"/><Relationship Id="rId16" Type="http://schemas.openxmlformats.org/officeDocument/2006/relationships/hyperlink" Target="http://debussy.im.nuu.edu.tw/sjchen/Project_Courses/ML/Fuzz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4NlvatkpV3s" TargetMode="External"/><Relationship Id="rId11" Type="http://schemas.openxmlformats.org/officeDocument/2006/relationships/hyperlink" Target="https://en.wikipedia.org/wiki/Locally_connected_space" TargetMode="External"/><Relationship Id="rId5" Type="http://schemas.openxmlformats.org/officeDocument/2006/relationships/hyperlink" Target="https://www.youtube.com/watch?v=7pAVPjwBppo" TargetMode="External"/><Relationship Id="rId15" Type="http://schemas.openxmlformats.org/officeDocument/2006/relationships/hyperlink" Target="https://sauln.github.io/mapper-presentation/#1" TargetMode="External"/><Relationship Id="rId10" Type="http://schemas.openxmlformats.org/officeDocument/2006/relationships/hyperlink" Target="https://en.wikipedia.org/wiki/Connected_space" TargetMode="External"/><Relationship Id="rId4" Type="http://schemas.openxmlformats.org/officeDocument/2006/relationships/hyperlink" Target="https://www.youtube.com/watch?v=nq6iPZVUxZU&amp;t=932s" TargetMode="External"/><Relationship Id="rId9" Type="http://schemas.openxmlformats.org/officeDocument/2006/relationships/hyperlink" Target="https://en.wikipedia.org/wiki/&#268;ech_complex" TargetMode="External"/><Relationship Id="rId14" Type="http://schemas.openxmlformats.org/officeDocument/2006/relationships/hyperlink" Target="https://mathworld.wolfram.com/LocallyConnected.htm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EDFF3-689F-324D-B17C-BF58CA038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Dimension Reduction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16FDF7-C66B-8F44-A653-B6713090D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t-SNE to UMAP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Speaker: Jeff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4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2E4F55-A607-C24E-96BC-6F393402AF68}"/>
              </a:ext>
            </a:extLst>
          </p:cNvPr>
          <p:cNvGrpSpPr/>
          <p:nvPr/>
        </p:nvGrpSpPr>
        <p:grpSpPr>
          <a:xfrm>
            <a:off x="3482546" y="7624760"/>
            <a:ext cx="5226909" cy="2382498"/>
            <a:chOff x="1056659" y="2454873"/>
            <a:chExt cx="5226909" cy="2382498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DE644CC-3223-3E41-BD89-B3D601384D9B}"/>
                </a:ext>
              </a:extLst>
            </p:cNvPr>
            <p:cNvSpPr/>
            <p:nvPr/>
          </p:nvSpPr>
          <p:spPr>
            <a:xfrm>
              <a:off x="1316153" y="28108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C9775B70-3728-B940-A610-0E05D78D4F44}"/>
                </a:ext>
              </a:extLst>
            </p:cNvPr>
            <p:cNvSpPr/>
            <p:nvPr/>
          </p:nvSpPr>
          <p:spPr>
            <a:xfrm>
              <a:off x="1229655" y="26900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915E2E31-33C0-9544-A14D-F2CCCFB3217A}"/>
                </a:ext>
              </a:extLst>
            </p:cNvPr>
            <p:cNvSpPr/>
            <p:nvPr/>
          </p:nvSpPr>
          <p:spPr>
            <a:xfrm>
              <a:off x="1143157" y="25756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962BAD1A-7D2B-014E-A86D-34B8F4F7522E}"/>
                </a:ext>
              </a:extLst>
            </p:cNvPr>
            <p:cNvSpPr/>
            <p:nvPr/>
          </p:nvSpPr>
          <p:spPr>
            <a:xfrm>
              <a:off x="1056659" y="24548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78D6940-FFF5-DB4C-8C13-8E7A1CE4C478}"/>
                </a:ext>
              </a:extLst>
            </p:cNvPr>
            <p:cNvSpPr/>
            <p:nvPr/>
          </p:nvSpPr>
          <p:spPr>
            <a:xfrm>
              <a:off x="1608595" y="315920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FBBFE6-845E-CD41-96C3-8907922FF95A}"/>
                </a:ext>
              </a:extLst>
            </p:cNvPr>
            <p:cNvSpPr txBox="1"/>
            <p:nvPr/>
          </p:nvSpPr>
          <p:spPr>
            <a:xfrm>
              <a:off x="1143157" y="2535620"/>
              <a:ext cx="229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High-Dimension Space</a:t>
              </a:r>
              <a:endParaRPr kumimoji="1"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9C8338B-D012-F941-AFE5-51FB09CBA34F}"/>
                </a:ext>
              </a:extLst>
            </p:cNvPr>
            <p:cNvSpPr/>
            <p:nvPr/>
          </p:nvSpPr>
          <p:spPr>
            <a:xfrm>
              <a:off x="1787767" y="356863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447BD7E-343C-B945-885E-76FED23F2EEA}"/>
                </a:ext>
              </a:extLst>
            </p:cNvPr>
            <p:cNvSpPr/>
            <p:nvPr/>
          </p:nvSpPr>
          <p:spPr>
            <a:xfrm>
              <a:off x="3633045" y="288039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F3A33FC-FB19-F448-9FAD-010939A765F9}"/>
                </a:ext>
              </a:extLst>
            </p:cNvPr>
            <p:cNvSpPr/>
            <p:nvPr/>
          </p:nvSpPr>
          <p:spPr>
            <a:xfrm>
              <a:off x="4828559" y="2781538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1785F5B-7D3D-0B41-B230-92761BDE7267}"/>
                </a:ext>
              </a:extLst>
            </p:cNvPr>
            <p:cNvSpPr/>
            <p:nvPr/>
          </p:nvSpPr>
          <p:spPr>
            <a:xfrm>
              <a:off x="3528010" y="3524365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AAFBED-C483-E342-9545-A185E4C3D36D}"/>
                </a:ext>
              </a:extLst>
            </p:cNvPr>
            <p:cNvSpPr/>
            <p:nvPr/>
          </p:nvSpPr>
          <p:spPr>
            <a:xfrm>
              <a:off x="4464274" y="3867979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8F5F892-37D2-B545-AF4B-BF2B83BA2381}"/>
                </a:ext>
              </a:extLst>
            </p:cNvPr>
            <p:cNvSpPr/>
            <p:nvPr/>
          </p:nvSpPr>
          <p:spPr>
            <a:xfrm>
              <a:off x="4159316" y="3257013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/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blipFill>
                <a:blip r:embed="rId2"/>
                <a:stretch>
                  <a:fillRect l="-9524" r="-4762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66B22F57-CF7E-9843-9492-FAC9209C9133}"/>
              </a:ext>
            </a:extLst>
          </p:cNvPr>
          <p:cNvSpPr/>
          <p:nvPr/>
        </p:nvSpPr>
        <p:spPr>
          <a:xfrm>
            <a:off x="5958609" y="7800306"/>
            <a:ext cx="1450895" cy="145089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72BB44-2591-0447-9219-8F798A21746C}"/>
              </a:ext>
            </a:extLst>
          </p:cNvPr>
          <p:cNvSpPr/>
          <p:nvPr/>
        </p:nvSpPr>
        <p:spPr>
          <a:xfrm>
            <a:off x="7379465" y="8146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Gaussian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/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B050"/>
                    </a:solidFill>
                  </a:rPr>
                  <a:t>Gaussian: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  <a:blipFill>
                <a:blip r:embed="rId3"/>
                <a:stretch>
                  <a:fillRect l="-1240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9831C71-147B-C141-A054-8B4CA41D9AD5}"/>
              </a:ext>
            </a:extLst>
          </p:cNvPr>
          <p:cNvCxnSpPr>
            <a:cxnSpLocks/>
          </p:cNvCxnSpPr>
          <p:nvPr/>
        </p:nvCxnSpPr>
        <p:spPr>
          <a:xfrm flipH="1">
            <a:off x="6106931" y="8686389"/>
            <a:ext cx="566196" cy="187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C8BAB15-52A0-1042-8E17-42B4FDFA94DC}"/>
              </a:ext>
            </a:extLst>
          </p:cNvPr>
          <p:cNvCxnSpPr>
            <a:cxnSpLocks/>
          </p:cNvCxnSpPr>
          <p:nvPr/>
        </p:nvCxnSpPr>
        <p:spPr>
          <a:xfrm flipH="1">
            <a:off x="6611005" y="9330247"/>
            <a:ext cx="337772" cy="11854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762C31-C081-ED4A-BEBB-D5AA98EBD151}"/>
              </a:ext>
            </a:extLst>
          </p:cNvPr>
          <p:cNvCxnSpPr>
            <a:cxnSpLocks/>
          </p:cNvCxnSpPr>
          <p:nvPr/>
        </p:nvCxnSpPr>
        <p:spPr>
          <a:xfrm flipH="1">
            <a:off x="5570548" y="9066396"/>
            <a:ext cx="581057" cy="14557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3374F1-9CC6-5B48-8401-9411E027E97C}"/>
              </a:ext>
            </a:extLst>
          </p:cNvPr>
          <p:cNvSpPr/>
          <p:nvPr/>
        </p:nvSpPr>
        <p:spPr>
          <a:xfrm>
            <a:off x="3497265" y="10210796"/>
            <a:ext cx="195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Unscaled similarity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BDDFA2A5-DA4B-6342-A466-C65D0137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43"/>
            <a:ext cx="10987214" cy="108319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The scaled similarity</a:t>
            </a:r>
            <a:endParaRPr kumimoji="1"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8DD4DE-5908-1348-9DB3-F1CF4D17A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8" t="2565" r="26051" b="25621"/>
          <a:stretch/>
        </p:blipFill>
        <p:spPr>
          <a:xfrm>
            <a:off x="7268514" y="2465476"/>
            <a:ext cx="4887554" cy="341794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68743F30-1A98-554C-87EA-8FB455EFFB05}"/>
              </a:ext>
            </a:extLst>
          </p:cNvPr>
          <p:cNvSpPr/>
          <p:nvPr/>
        </p:nvSpPr>
        <p:spPr>
          <a:xfrm>
            <a:off x="2713684" y="6108075"/>
            <a:ext cx="7352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4A494A"/>
                </a:solidFill>
              </a:rPr>
              <a:t>The reality is a little more complicated, but only slightly.</a:t>
            </a:r>
            <a:endParaRPr kumimoji="1" lang="en-US" altLang="zh-TW" sz="2400" b="0" i="1" dirty="0">
              <a:solidFill>
                <a:srgbClr val="4A494A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A936078-5742-BD4C-9A4A-4D8011EF51CB}"/>
              </a:ext>
            </a:extLst>
          </p:cNvPr>
          <p:cNvGrpSpPr/>
          <p:nvPr/>
        </p:nvGrpSpPr>
        <p:grpSpPr>
          <a:xfrm>
            <a:off x="152686" y="2271275"/>
            <a:ext cx="7005712" cy="3774098"/>
            <a:chOff x="152686" y="2271275"/>
            <a:chExt cx="7005712" cy="3774098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C57D607C-5A4F-D940-8E75-E5B62494F778}"/>
                </a:ext>
              </a:extLst>
            </p:cNvPr>
            <p:cNvGrpSpPr/>
            <p:nvPr/>
          </p:nvGrpSpPr>
          <p:grpSpPr>
            <a:xfrm>
              <a:off x="152686" y="2271275"/>
              <a:ext cx="7005712" cy="3774098"/>
              <a:chOff x="152686" y="2271275"/>
              <a:chExt cx="7005712" cy="3774098"/>
            </a:xfrm>
          </p:grpSpPr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9F6D5AA-B883-D747-870A-5DF5F05C1A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69" r="1209" b="2620"/>
              <a:stretch/>
            </p:blipFill>
            <p:spPr>
              <a:xfrm>
                <a:off x="152686" y="2271275"/>
                <a:ext cx="7005712" cy="3774098"/>
              </a:xfrm>
              <a:prstGeom prst="rect">
                <a:avLst/>
              </a:prstGeom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658DB61-268A-7F43-8EAE-F1176E3D5F0B}"/>
                  </a:ext>
                </a:extLst>
              </p:cNvPr>
              <p:cNvSpPr/>
              <p:nvPr/>
            </p:nvSpPr>
            <p:spPr>
              <a:xfrm>
                <a:off x="6225103" y="2776951"/>
                <a:ext cx="27764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1600" dirty="0">
                    <a:solidFill>
                      <a:srgbClr val="4A494A"/>
                    </a:solidFill>
                  </a:rPr>
                  <a:t>  </a:t>
                </a:r>
                <a:endParaRPr lang="zh-TW" altLang="en-US" sz="1600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8B9F659-1BF0-0349-A200-4F895CAC69B4}"/>
                  </a:ext>
                </a:extLst>
              </p:cNvPr>
              <p:cNvSpPr/>
              <p:nvPr/>
            </p:nvSpPr>
            <p:spPr>
              <a:xfrm>
                <a:off x="6225266" y="3513849"/>
                <a:ext cx="21993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1200" dirty="0">
                    <a:solidFill>
                      <a:srgbClr val="4A494A"/>
                    </a:solidFill>
                  </a:rPr>
                  <a:t> </a:t>
                </a:r>
                <a:endParaRPr lang="zh-TW" altLang="en-US" sz="1200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E22E951-3851-A544-A47F-5ED57792FB06}"/>
                  </a:ext>
                </a:extLst>
              </p:cNvPr>
              <p:cNvSpPr/>
              <p:nvPr/>
            </p:nvSpPr>
            <p:spPr>
              <a:xfrm>
                <a:off x="6138805" y="2741240"/>
                <a:ext cx="503664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4A494A"/>
                    </a:solidFill>
                  </a:rPr>
                  <a:t>0.05</a:t>
                </a:r>
                <a:endParaRPr lang="zh-TW" altLang="en-US" sz="1400" dirty="0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4B29725-A163-3D4A-BBCD-867B0889056F}"/>
                </a:ext>
              </a:extLst>
            </p:cNvPr>
            <p:cNvSpPr/>
            <p:nvPr/>
          </p:nvSpPr>
          <p:spPr>
            <a:xfrm>
              <a:off x="5000728" y="5381209"/>
              <a:ext cx="4473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47B684A-8EFA-1F4F-8F9A-A157AFE2BFB8}"/>
                </a:ext>
              </a:extLst>
            </p:cNvPr>
            <p:cNvSpPr/>
            <p:nvPr/>
          </p:nvSpPr>
          <p:spPr>
            <a:xfrm>
              <a:off x="5878251" y="5364755"/>
              <a:ext cx="4473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AFC8236-D2E7-B644-AD37-9BDE666C07DF}"/>
                </a:ext>
              </a:extLst>
            </p:cNvPr>
            <p:cNvSpPr/>
            <p:nvPr/>
          </p:nvSpPr>
          <p:spPr>
            <a:xfrm>
              <a:off x="6111536" y="5733062"/>
              <a:ext cx="4473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2475769-5270-194E-B346-2ACE9A9A0F68}"/>
                </a:ext>
              </a:extLst>
            </p:cNvPr>
            <p:cNvSpPr/>
            <p:nvPr/>
          </p:nvSpPr>
          <p:spPr>
            <a:xfrm>
              <a:off x="4907690" y="5368362"/>
              <a:ext cx="5950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400" dirty="0">
                  <a:solidFill>
                    <a:srgbClr val="4A494A"/>
                  </a:solidFill>
                </a:rPr>
                <a:t>0.025</a:t>
              </a:r>
              <a:endParaRPr lang="zh-TW" altLang="en-US" sz="14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EF13436-EFD0-1A47-803C-A249682DB633}"/>
                </a:ext>
              </a:extLst>
            </p:cNvPr>
            <p:cNvSpPr/>
            <p:nvPr/>
          </p:nvSpPr>
          <p:spPr>
            <a:xfrm>
              <a:off x="5809413" y="5408584"/>
              <a:ext cx="5950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400" dirty="0">
                  <a:solidFill>
                    <a:srgbClr val="4A494A"/>
                  </a:solidFill>
                </a:rPr>
                <a:t>0.025</a:t>
              </a:r>
              <a:endParaRPr lang="zh-TW" altLang="en-US" sz="14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E6CEBE3-3525-C04F-A116-2B9A6661BC19}"/>
                </a:ext>
              </a:extLst>
            </p:cNvPr>
            <p:cNvSpPr/>
            <p:nvPr/>
          </p:nvSpPr>
          <p:spPr>
            <a:xfrm>
              <a:off x="6057896" y="5693088"/>
              <a:ext cx="5950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400" dirty="0">
                  <a:solidFill>
                    <a:srgbClr val="4A494A"/>
                  </a:solidFill>
                </a:rPr>
                <a:t>0.025</a:t>
              </a:r>
              <a:endParaRPr lang="zh-TW" altLang="en-US" sz="14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7895A37-F590-8F43-B8AE-F418F4F82FAE}"/>
                </a:ext>
              </a:extLst>
            </p:cNvPr>
            <p:cNvSpPr/>
            <p:nvPr/>
          </p:nvSpPr>
          <p:spPr>
            <a:xfrm>
              <a:off x="6099328" y="4840084"/>
              <a:ext cx="4473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zh-TW" altLang="en-US" sz="11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A40C1D5-F0A0-F74E-ABA9-26BBDF6B43BD}"/>
                </a:ext>
              </a:extLst>
            </p:cNvPr>
            <p:cNvSpPr/>
            <p:nvPr/>
          </p:nvSpPr>
          <p:spPr>
            <a:xfrm>
              <a:off x="6045688" y="4800109"/>
              <a:ext cx="5950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400" dirty="0">
                  <a:solidFill>
                    <a:srgbClr val="4A494A"/>
                  </a:solidFill>
                </a:rPr>
                <a:t>0.025</a:t>
              </a:r>
              <a:endParaRPr lang="zh-TW" altLang="en-US" sz="1400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9BCFA45E-933D-1C44-B650-9D75F0AE10A6}"/>
              </a:ext>
            </a:extLst>
          </p:cNvPr>
          <p:cNvSpPr/>
          <p:nvPr/>
        </p:nvSpPr>
        <p:spPr>
          <a:xfrm>
            <a:off x="6134162" y="3475058"/>
            <a:ext cx="5036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A494A"/>
                </a:solidFill>
              </a:rPr>
              <a:t>0.05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3570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Measure how close between two different low-dimensional map points.</a:t>
                </a:r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We want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to reflect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as well as possible.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2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3AC52B43-EF3A-9E4D-9C70-7F62BE6693A1}"/>
              </a:ext>
            </a:extLst>
          </p:cNvPr>
          <p:cNvGrpSpPr/>
          <p:nvPr/>
        </p:nvGrpSpPr>
        <p:grpSpPr>
          <a:xfrm>
            <a:off x="3612293" y="2195012"/>
            <a:ext cx="4967415" cy="2026508"/>
            <a:chOff x="3313895" y="2195012"/>
            <a:chExt cx="4967415" cy="2026508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F2BE79B0-A453-B94A-AF75-1C3827D5AC93}"/>
                </a:ext>
              </a:extLst>
            </p:cNvPr>
            <p:cNvSpPr/>
            <p:nvPr/>
          </p:nvSpPr>
          <p:spPr>
            <a:xfrm>
              <a:off x="3313895" y="2195012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C17AC0C-BF56-0742-B31A-3B1E0EA9D585}"/>
                </a:ext>
              </a:extLst>
            </p:cNvPr>
            <p:cNvSpPr txBox="1"/>
            <p:nvPr/>
          </p:nvSpPr>
          <p:spPr>
            <a:xfrm>
              <a:off x="3400393" y="2251926"/>
              <a:ext cx="267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Low-Dimension Mapping</a:t>
              </a:r>
              <a:endParaRPr kumimoji="1" lang="zh-TW" altLang="en-US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D50647-ED0D-A142-AA6D-E384FA99789F}"/>
                </a:ext>
              </a:extLst>
            </p:cNvPr>
            <p:cNvSpPr/>
            <p:nvPr/>
          </p:nvSpPr>
          <p:spPr>
            <a:xfrm>
              <a:off x="4032644" y="2898924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6E23620D-5D1B-4741-A8E0-2BD05092BA76}"/>
                </a:ext>
              </a:extLst>
            </p:cNvPr>
            <p:cNvSpPr/>
            <p:nvPr/>
          </p:nvSpPr>
          <p:spPr>
            <a:xfrm>
              <a:off x="4740071" y="360638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8A22439B-DDBB-E742-94CF-4B3952A43E14}"/>
                </a:ext>
              </a:extLst>
            </p:cNvPr>
            <p:cNvSpPr/>
            <p:nvPr/>
          </p:nvSpPr>
          <p:spPr>
            <a:xfrm>
              <a:off x="5142693" y="267817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BF5E18C-F769-6F4C-923B-F1CF0D1E9216}"/>
                </a:ext>
              </a:extLst>
            </p:cNvPr>
            <p:cNvSpPr/>
            <p:nvPr/>
          </p:nvSpPr>
          <p:spPr>
            <a:xfrm>
              <a:off x="6411836" y="368861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CD941989-0F72-3849-BB0C-87284F20BFA3}"/>
                </a:ext>
              </a:extLst>
            </p:cNvPr>
            <p:cNvSpPr/>
            <p:nvPr/>
          </p:nvSpPr>
          <p:spPr>
            <a:xfrm>
              <a:off x="6411836" y="287588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BC2D909F-6A55-2E48-B058-D409566A166C}"/>
                </a:ext>
              </a:extLst>
            </p:cNvPr>
            <p:cNvSpPr/>
            <p:nvPr/>
          </p:nvSpPr>
          <p:spPr>
            <a:xfrm>
              <a:off x="7354554" y="3267273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24E6B1FF-FF18-D04A-B9E0-72F57EE79311}"/>
                </a:ext>
              </a:extLst>
            </p:cNvPr>
            <p:cNvSpPr/>
            <p:nvPr/>
          </p:nvSpPr>
          <p:spPr>
            <a:xfrm>
              <a:off x="3904967" y="3589756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/>
              <p:nvPr/>
            </p:nvSpPr>
            <p:spPr>
              <a:xfrm>
                <a:off x="3937380" y="3549333"/>
                <a:ext cx="242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380" y="3549333"/>
                <a:ext cx="242631" cy="276999"/>
              </a:xfrm>
              <a:prstGeom prst="rect">
                <a:avLst/>
              </a:prstGeom>
              <a:blipFill>
                <a:blip r:embed="rId3"/>
                <a:stretch>
                  <a:fillRect l="-20000" r="-5000" b="-260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66B22F57-CF7E-9843-9492-FAC9209C9133}"/>
              </a:ext>
            </a:extLst>
          </p:cNvPr>
          <p:cNvSpPr/>
          <p:nvPr/>
        </p:nvSpPr>
        <p:spPr>
          <a:xfrm>
            <a:off x="3576771" y="2958907"/>
            <a:ext cx="1450895" cy="1450895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72BB44-2591-0447-9219-8F798A21746C}"/>
              </a:ext>
            </a:extLst>
          </p:cNvPr>
          <p:cNvSpPr/>
          <p:nvPr/>
        </p:nvSpPr>
        <p:spPr>
          <a:xfrm>
            <a:off x="2742626" y="3531204"/>
            <a:ext cx="86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Cauchy</a:t>
            </a:r>
            <a:endParaRPr lang="zh-TW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/>
              <p:nvPr/>
            </p:nvSpPr>
            <p:spPr>
              <a:xfrm>
                <a:off x="8767076" y="2756298"/>
                <a:ext cx="2273636" cy="887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7030A0"/>
                    </a:solidFill>
                  </a:rPr>
                  <a:t>Cauchy: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dirty="0"/>
                  <a:t>, </a:t>
                </a:r>
              </a:p>
              <a:p>
                <a:r>
                  <a:rPr lang="en-US" altLang="zh-TW" dirty="0"/>
                  <a:t>t-dist. , </a:t>
                </a:r>
                <a:r>
                  <a:rPr lang="en-US" altLang="zh-TW" dirty="0" err="1"/>
                  <a:t>df</a:t>
                </a:r>
                <a:r>
                  <a:rPr lang="en-US" altLang="zh-TW" dirty="0"/>
                  <a:t> = 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076" y="2756298"/>
                <a:ext cx="2273636" cy="887744"/>
              </a:xfrm>
              <a:prstGeom prst="rect">
                <a:avLst/>
              </a:prstGeom>
              <a:blipFill>
                <a:blip r:embed="rId4"/>
                <a:stretch>
                  <a:fillRect l="-1667" r="-1111" b="-8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/>
              <p:nvPr/>
            </p:nvSpPr>
            <p:spPr>
              <a:xfrm>
                <a:off x="4193652" y="4698040"/>
                <a:ext cx="3422988" cy="1162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𝐲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 i="0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𝐲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TW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TW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1"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52" y="4698040"/>
                <a:ext cx="3422988" cy="1162306"/>
              </a:xfrm>
              <a:prstGeom prst="rect">
                <a:avLst/>
              </a:prstGeom>
              <a:blipFill>
                <a:blip r:embed="rId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9831C71-147B-C141-A054-8B4CA41D9AD5}"/>
              </a:ext>
            </a:extLst>
          </p:cNvPr>
          <p:cNvCxnSpPr>
            <a:cxnSpLocks/>
          </p:cNvCxnSpPr>
          <p:nvPr/>
        </p:nvCxnSpPr>
        <p:spPr>
          <a:xfrm>
            <a:off x="4392280" y="3756509"/>
            <a:ext cx="1644469" cy="1124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C8BAB15-52A0-1042-8E17-42B4FDFA94DC}"/>
              </a:ext>
            </a:extLst>
          </p:cNvPr>
          <p:cNvCxnSpPr>
            <a:cxnSpLocks/>
          </p:cNvCxnSpPr>
          <p:nvPr/>
        </p:nvCxnSpPr>
        <p:spPr>
          <a:xfrm>
            <a:off x="5228305" y="3826332"/>
            <a:ext cx="1379258" cy="10550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762C31-C081-ED4A-BEBB-D5AA98EBD151}"/>
              </a:ext>
            </a:extLst>
          </p:cNvPr>
          <p:cNvCxnSpPr>
            <a:cxnSpLocks/>
          </p:cNvCxnSpPr>
          <p:nvPr/>
        </p:nvCxnSpPr>
        <p:spPr>
          <a:xfrm>
            <a:off x="4739838" y="4322313"/>
            <a:ext cx="630451" cy="5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69847D4-8F21-734D-BF90-CB22006D854F}"/>
              </a:ext>
            </a:extLst>
          </p:cNvPr>
          <p:cNvSpPr/>
          <p:nvPr/>
        </p:nvSpPr>
        <p:spPr>
          <a:xfrm>
            <a:off x="8165830" y="5019456"/>
            <a:ext cx="17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Scaled similarity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374F1-9CC6-5B48-8401-9411E027E97C}"/>
              </a:ext>
            </a:extLst>
          </p:cNvPr>
          <p:cNvSpPr/>
          <p:nvPr/>
        </p:nvSpPr>
        <p:spPr>
          <a:xfrm>
            <a:off x="3299964" y="4649790"/>
            <a:ext cx="195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Unscaled similarity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94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Why does t-SNE define map similarities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TW" sz="2400" dirty="0"/>
                  <a:t> ?</a:t>
                </a:r>
              </a:p>
              <a:p>
                <a:pPr lvl="1"/>
                <a:r>
                  <a:rPr kumimoji="1" lang="en-US" altLang="zh-TW" sz="2000" dirty="0"/>
                  <a:t>The denominator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can be viewed as the normalization constant in the Gaussian and Student t-distribution.</a:t>
                </a:r>
              </a:p>
              <a:p>
                <a:pPr lvl="1"/>
                <a:r>
                  <a:rPr kumimoji="1" lang="en-US" altLang="zh-TW" sz="2000" dirty="0"/>
                  <a:t>Result: Dissimilar points have to be modeled as too far apart in the low-D map.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2"/>
                <a:stretch>
                  <a:fillRect l="-724" t="-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0F3312-F919-074C-AD32-76E8BA90384E}"/>
              </a:ext>
            </a:extLst>
          </p:cNvPr>
          <p:cNvGrpSpPr/>
          <p:nvPr/>
        </p:nvGrpSpPr>
        <p:grpSpPr>
          <a:xfrm>
            <a:off x="2039111" y="2868762"/>
            <a:ext cx="4690643" cy="3989238"/>
            <a:chOff x="3354265" y="2634578"/>
            <a:chExt cx="4863611" cy="413634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6D25E4B-0D12-174A-939B-24F6254C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265" y="2634578"/>
              <a:ext cx="4863611" cy="4136342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D2AE01C-CB0A-8D43-B71D-784165E85BFB}"/>
                </a:ext>
              </a:extLst>
            </p:cNvPr>
            <p:cNvSpPr/>
            <p:nvPr/>
          </p:nvSpPr>
          <p:spPr>
            <a:xfrm rot="16200000">
              <a:off x="3346846" y="4344190"/>
              <a:ext cx="6405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dirty="0"/>
                <a:t>f(x)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66D038-033A-3846-93A9-4683BA29CD23}"/>
                  </a:ext>
                </a:extLst>
              </p:cNvPr>
              <p:cNvSpPr/>
              <p:nvPr/>
            </p:nvSpPr>
            <p:spPr>
              <a:xfrm>
                <a:off x="7239277" y="4326340"/>
                <a:ext cx="3191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" altLang="zh-TW" dirty="0"/>
                  <a:t> Alleviate crowding problem.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566D038-033A-3846-93A9-4683BA29C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277" y="4326340"/>
                <a:ext cx="3191771" cy="369332"/>
              </a:xfrm>
              <a:prstGeom prst="rect">
                <a:avLst/>
              </a:prstGeom>
              <a:blipFill>
                <a:blip r:embed="rId4"/>
                <a:stretch>
                  <a:fillRect t="-6667" r="-39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4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Cost function: Measure the difference between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s.  </a:t>
                </a:r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Move points around to minimize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kumimoji="1" lang="en-US" altLang="zh-TW" sz="2400" dirty="0"/>
                  <a:t>.</a:t>
                </a:r>
              </a:p>
              <a:p>
                <a:pPr lvl="1"/>
                <a:r>
                  <a:rPr kumimoji="1" lang="en-US" altLang="zh-TW" sz="2000" dirty="0"/>
                  <a:t>Momentum gradient descent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2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3AC52B43-EF3A-9E4D-9C70-7F62BE6693A1}"/>
              </a:ext>
            </a:extLst>
          </p:cNvPr>
          <p:cNvGrpSpPr/>
          <p:nvPr/>
        </p:nvGrpSpPr>
        <p:grpSpPr>
          <a:xfrm>
            <a:off x="3612293" y="2957007"/>
            <a:ext cx="4967415" cy="2026508"/>
            <a:chOff x="3313895" y="2195012"/>
            <a:chExt cx="4967415" cy="2026508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F2BE79B0-A453-B94A-AF75-1C3827D5AC93}"/>
                </a:ext>
              </a:extLst>
            </p:cNvPr>
            <p:cNvSpPr/>
            <p:nvPr/>
          </p:nvSpPr>
          <p:spPr>
            <a:xfrm>
              <a:off x="3313895" y="2195012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C17AC0C-BF56-0742-B31A-3B1E0EA9D585}"/>
                </a:ext>
              </a:extLst>
            </p:cNvPr>
            <p:cNvSpPr txBox="1"/>
            <p:nvPr/>
          </p:nvSpPr>
          <p:spPr>
            <a:xfrm>
              <a:off x="3400393" y="2251926"/>
              <a:ext cx="267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Low-Dimension Mapping</a:t>
              </a:r>
              <a:endParaRPr kumimoji="1" lang="zh-TW" altLang="en-US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8D50647-ED0D-A142-AA6D-E384FA99789F}"/>
                </a:ext>
              </a:extLst>
            </p:cNvPr>
            <p:cNvSpPr/>
            <p:nvPr/>
          </p:nvSpPr>
          <p:spPr>
            <a:xfrm>
              <a:off x="4032644" y="2898924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6E23620D-5D1B-4741-A8E0-2BD05092BA76}"/>
                </a:ext>
              </a:extLst>
            </p:cNvPr>
            <p:cNvSpPr/>
            <p:nvPr/>
          </p:nvSpPr>
          <p:spPr>
            <a:xfrm>
              <a:off x="4740071" y="360638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8A22439B-DDBB-E742-94CF-4B3952A43E14}"/>
                </a:ext>
              </a:extLst>
            </p:cNvPr>
            <p:cNvSpPr/>
            <p:nvPr/>
          </p:nvSpPr>
          <p:spPr>
            <a:xfrm>
              <a:off x="5142693" y="267817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BF5E18C-F769-6F4C-923B-F1CF0D1E9216}"/>
                </a:ext>
              </a:extLst>
            </p:cNvPr>
            <p:cNvSpPr/>
            <p:nvPr/>
          </p:nvSpPr>
          <p:spPr>
            <a:xfrm>
              <a:off x="6411836" y="368861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CD941989-0F72-3849-BB0C-87284F20BFA3}"/>
                </a:ext>
              </a:extLst>
            </p:cNvPr>
            <p:cNvSpPr/>
            <p:nvPr/>
          </p:nvSpPr>
          <p:spPr>
            <a:xfrm>
              <a:off x="6411836" y="287588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BC2D909F-6A55-2E48-B058-D409566A166C}"/>
                </a:ext>
              </a:extLst>
            </p:cNvPr>
            <p:cNvSpPr/>
            <p:nvPr/>
          </p:nvSpPr>
          <p:spPr>
            <a:xfrm>
              <a:off x="7354554" y="3267273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24E6B1FF-FF18-D04A-B9E0-72F57EE79311}"/>
                </a:ext>
              </a:extLst>
            </p:cNvPr>
            <p:cNvSpPr/>
            <p:nvPr/>
          </p:nvSpPr>
          <p:spPr>
            <a:xfrm>
              <a:off x="3904967" y="3589756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/>
              <p:nvPr/>
            </p:nvSpPr>
            <p:spPr>
              <a:xfrm>
                <a:off x="4550737" y="2028792"/>
                <a:ext cx="309052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37" y="2028792"/>
                <a:ext cx="3090526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2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Cost function: Measure the difference between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s.  </a:t>
                </a:r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Move points around to minimize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kumimoji="1" lang="en-US" altLang="zh-TW" sz="2400" dirty="0"/>
                  <a:t>.</a:t>
                </a:r>
              </a:p>
              <a:p>
                <a:pPr lvl="1"/>
                <a:r>
                  <a:rPr kumimoji="1" lang="en-US" altLang="zh-TW" sz="2000" dirty="0"/>
                  <a:t>Momentum gradient descent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2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/>
              <p:nvPr/>
            </p:nvSpPr>
            <p:spPr>
              <a:xfrm>
                <a:off x="4550737" y="2028792"/>
                <a:ext cx="309052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37" y="2028792"/>
                <a:ext cx="3090526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312C016-BF78-C64E-9F51-86B40A53A813}"/>
              </a:ext>
            </a:extLst>
          </p:cNvPr>
          <p:cNvGrpSpPr/>
          <p:nvPr/>
        </p:nvGrpSpPr>
        <p:grpSpPr>
          <a:xfrm>
            <a:off x="3612293" y="2952404"/>
            <a:ext cx="4967415" cy="2026508"/>
            <a:chOff x="1056659" y="2454873"/>
            <a:chExt cx="4967415" cy="2026508"/>
          </a:xfrm>
        </p:grpSpPr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85CFD361-7482-D148-9AFB-E7AD5F02B369}"/>
                </a:ext>
              </a:extLst>
            </p:cNvPr>
            <p:cNvSpPr/>
            <p:nvPr/>
          </p:nvSpPr>
          <p:spPr>
            <a:xfrm>
              <a:off x="1056659" y="24548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3B8C951-A987-0042-B028-9475ACE9FE0C}"/>
                </a:ext>
              </a:extLst>
            </p:cNvPr>
            <p:cNvSpPr/>
            <p:nvPr/>
          </p:nvSpPr>
          <p:spPr>
            <a:xfrm>
              <a:off x="1608595" y="315920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7AFF81A-D819-D14C-BA51-628DC095BBB0}"/>
                </a:ext>
              </a:extLst>
            </p:cNvPr>
            <p:cNvSpPr txBox="1"/>
            <p:nvPr/>
          </p:nvSpPr>
          <p:spPr>
            <a:xfrm>
              <a:off x="1143157" y="2523897"/>
              <a:ext cx="2611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Low-Dimension Mapping</a:t>
              </a:r>
              <a:endParaRPr kumimoji="1" lang="zh-TW" altLang="en-US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5FF050D1-FFB9-8047-893B-2D2298AEE98B}"/>
                </a:ext>
              </a:extLst>
            </p:cNvPr>
            <p:cNvSpPr/>
            <p:nvPr/>
          </p:nvSpPr>
          <p:spPr>
            <a:xfrm>
              <a:off x="1787767" y="356863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8836B9FB-E288-674E-8BBE-2CF29E25E7DA}"/>
                </a:ext>
              </a:extLst>
            </p:cNvPr>
            <p:cNvSpPr/>
            <p:nvPr/>
          </p:nvSpPr>
          <p:spPr>
            <a:xfrm>
              <a:off x="3633045" y="288039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6BC2666C-43B2-3B47-9AA2-C072FEC6D726}"/>
                </a:ext>
              </a:extLst>
            </p:cNvPr>
            <p:cNvSpPr/>
            <p:nvPr/>
          </p:nvSpPr>
          <p:spPr>
            <a:xfrm>
              <a:off x="4828559" y="2781538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7B243ACE-77B8-8B44-B674-93AE09F79884}"/>
                </a:ext>
              </a:extLst>
            </p:cNvPr>
            <p:cNvSpPr/>
            <p:nvPr/>
          </p:nvSpPr>
          <p:spPr>
            <a:xfrm>
              <a:off x="3528010" y="3524365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1560D306-6536-294A-B9B3-870AF86F9FB3}"/>
                </a:ext>
              </a:extLst>
            </p:cNvPr>
            <p:cNvSpPr/>
            <p:nvPr/>
          </p:nvSpPr>
          <p:spPr>
            <a:xfrm>
              <a:off x="4464274" y="3867979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2AABB7D-7130-8640-9829-0844ED1C1CE7}"/>
                </a:ext>
              </a:extLst>
            </p:cNvPr>
            <p:cNvSpPr/>
            <p:nvPr/>
          </p:nvSpPr>
          <p:spPr>
            <a:xfrm>
              <a:off x="4159316" y="3257013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662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/>
              <p:nvPr/>
            </p:nvSpPr>
            <p:spPr>
              <a:xfrm>
                <a:off x="4703138" y="1333258"/>
                <a:ext cx="309052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831ED42-A2A5-3C4B-9240-1905C94A8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38" y="1333258"/>
                <a:ext cx="3090526" cy="795859"/>
              </a:xfrm>
              <a:prstGeom prst="rect">
                <a:avLst/>
              </a:prstGeom>
              <a:blipFill>
                <a:blip r:embed="rId2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54137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Kullback-Leibler divergences: 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zh-TW" sz="2000" dirty="0"/>
                  <a:t>Similar in high-D, Dissimilar in low-D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kumimoji="1" lang="en-US" altLang="zh-TW" sz="2000" dirty="0"/>
                  <a:t> 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,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Large cost (penalty)!</a:t>
                </a:r>
              </a:p>
              <a:p>
                <a:pPr lvl="1"/>
                <a:r>
                  <a:rPr kumimoji="1" lang="en-US" altLang="zh-TW" sz="2000" dirty="0"/>
                  <a:t>Dissimilar in high-D, similar in low-D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 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,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kumimoji="1" lang="en-US" altLang="zh-TW" sz="2000" dirty="0"/>
                  <a:t>Small cost (penalty)!</a:t>
                </a:r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KLD mainly preserves local similarity structure of the data.</a:t>
                </a:r>
                <a:endParaRPr kumimoji="1" lang="en-US" altLang="zh-TW" sz="2400" dirty="0"/>
              </a:p>
              <a:p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541370" cy="5583357"/>
              </a:xfrm>
              <a:blipFill>
                <a:blip r:embed="rId3"/>
                <a:stretch>
                  <a:fillRect l="-659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CF044E-9C84-0147-BCF9-092FD63F15B6}"/>
              </a:ext>
            </a:extLst>
          </p:cNvPr>
          <p:cNvGrpSpPr/>
          <p:nvPr/>
        </p:nvGrpSpPr>
        <p:grpSpPr>
          <a:xfrm>
            <a:off x="1475002" y="3564338"/>
            <a:ext cx="9241996" cy="3344540"/>
            <a:chOff x="1285106" y="3564338"/>
            <a:chExt cx="9241996" cy="33445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907B756-EFD5-544E-BA5D-91981E255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7" t="28743" r="20436" b="5397"/>
            <a:stretch/>
          </p:blipFill>
          <p:spPr>
            <a:xfrm>
              <a:off x="1285106" y="3564338"/>
              <a:ext cx="4020065" cy="334454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84BFFC9-E843-5249-BE76-99019173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1376" y="3564338"/>
              <a:ext cx="4175726" cy="3293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96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Gradient of </a:t>
                </a:r>
                <a:r>
                  <a:rPr kumimoji="1" lang="en-US" altLang="zh-TW" sz="2400" dirty="0" err="1"/>
                  <a:t>Kullback-Leibler</a:t>
                </a:r>
                <a:r>
                  <a:rPr kumimoji="1" lang="en-US" altLang="zh-TW" sz="2400" dirty="0"/>
                  <a:t> divergences: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TW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𝑖𝑙</m:t>
                                    </m:r>
                                  </m:sub>
                                  <m:sup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)−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kumimoji="1" lang="en-US" altLang="zh-TW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kumimoji="1" lang="en-US" altLang="zh-TW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1" lang="en-US" altLang="zh-TW" sz="20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only have value when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kumimoji="1"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kumimoji="1" lang="en-US" altLang="zh-TW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bSup>
                                  <m:sSubSup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  <a:blipFill>
                <a:blip r:embed="rId2"/>
                <a:stretch>
                  <a:fillRect l="-650" t="-1134" b="-3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E20968F-16DF-324E-9749-66AB7B4D2B4F}"/>
                  </a:ext>
                </a:extLst>
              </p:cNvPr>
              <p:cNvSpPr/>
              <p:nvPr/>
            </p:nvSpPr>
            <p:spPr>
              <a:xfrm>
                <a:off x="6245068" y="1333258"/>
                <a:ext cx="3539880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E20968F-16DF-324E-9749-66AB7B4D2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68" y="1333258"/>
                <a:ext cx="3539880" cy="795859"/>
              </a:xfrm>
              <a:prstGeom prst="rect">
                <a:avLst/>
              </a:prstGeom>
              <a:blipFill>
                <a:blip r:embed="rId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69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Gradient of </a:t>
                </a:r>
                <a:r>
                  <a:rPr kumimoji="1" lang="en-US" altLang="zh-TW" sz="2400" dirty="0" err="1"/>
                  <a:t>Kullback-Leibler</a:t>
                </a:r>
                <a:r>
                  <a:rPr kumimoji="1" lang="en-US" altLang="zh-TW" sz="2400" dirty="0"/>
                  <a:t> divergences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b="0" dirty="0"/>
                  <a:t>is an unit vector.</a:t>
                </a:r>
              </a:p>
              <a:p>
                <a:pPr marL="457200" lvl="1" indent="0">
                  <a:buNone/>
                </a:pPr>
                <a:endParaRPr lang="en" altLang="zh-TW" dirty="0"/>
              </a:p>
              <a:p>
                <a:pPr lvl="1"/>
                <a:r>
                  <a:rPr lang="en" altLang="zh-TW" dirty="0"/>
                  <a:t>Assume that the points in the low-D map are all connected with springs.</a:t>
                </a:r>
              </a:p>
              <a:p>
                <a:pPr lvl="2"/>
                <a:endParaRPr kumimoji="1" lang="en-US" altLang="zh-TW" sz="1600" b="0" dirty="0"/>
              </a:p>
              <a:p>
                <a:pPr lvl="2"/>
                <a:endParaRPr kumimoji="1" lang="en-US" altLang="zh-TW" sz="1600" dirty="0"/>
              </a:p>
              <a:p>
                <a:pPr lvl="2"/>
                <a:endParaRPr kumimoji="1" lang="en-US" altLang="zh-TW" sz="1600" b="0" dirty="0"/>
              </a:p>
              <a:p>
                <a:pPr lvl="2"/>
                <a:endParaRPr kumimoji="1" lang="en-US" altLang="zh-TW" sz="1600" dirty="0"/>
              </a:p>
              <a:p>
                <a:pPr lvl="2"/>
                <a:endParaRPr kumimoji="1" lang="en-US" altLang="zh-TW" sz="1600" b="0" dirty="0"/>
              </a:p>
              <a:p>
                <a:pPr lvl="2"/>
                <a:endParaRPr kumimoji="1" lang="en-US" altLang="zh-TW" sz="1600" dirty="0"/>
              </a:p>
              <a:p>
                <a:pPr lvl="2"/>
                <a:endParaRPr kumimoji="1" lang="en-US" altLang="zh-TW" sz="1600" b="0" dirty="0"/>
              </a:p>
              <a:p>
                <a:pPr lvl="2"/>
                <a:r>
                  <a:rPr kumimoji="1" lang="en-US" altLang="zh-TW" sz="1800" b="0" dirty="0"/>
                  <a:t>If </a:t>
                </a:r>
                <a:r>
                  <a:rPr kumimoji="1" lang="en-US" altLang="zh-TW" sz="18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1800" b="0" dirty="0"/>
                  <a:t> is perfectly modeled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1800" b="0" dirty="0"/>
                  <a:t>, then the amount of the exertion/compression would be zero. </a:t>
                </a:r>
              </a:p>
              <a:p>
                <a:pPr marL="914400" lvl="2" indent="0">
                  <a:buNone/>
                </a:pPr>
                <a:r>
                  <a:rPr kumimoji="1" lang="en-US" altLang="zh-TW" sz="180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1800" b="0" dirty="0"/>
                  <a:t> No force in the spring.</a:t>
                </a:r>
              </a:p>
              <a:p>
                <a:pPr lvl="2"/>
                <a:r>
                  <a:rPr kumimoji="1" lang="en-US" altLang="zh-TW" sz="1800" dirty="0"/>
                  <a:t>All pairwise between points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TW" sz="1800" dirty="0"/>
                  <a:t> interactions between points)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1800" dirty="0"/>
                  <a:t> Time consuming ( </a:t>
                </a:r>
                <a:r>
                  <a:rPr lang="en" altLang="zh-TW" sz="1800" dirty="0"/>
                  <a:t>O(N</a:t>
                </a:r>
                <a:r>
                  <a:rPr lang="en" altLang="zh-TW" sz="1800" baseline="30000" dirty="0"/>
                  <a:t>2</a:t>
                </a:r>
                <a:r>
                  <a:rPr lang="en" altLang="zh-TW" sz="1800" dirty="0"/>
                  <a:t>) ).</a:t>
                </a:r>
                <a:endParaRPr kumimoji="1" lang="en-US" altLang="zh-TW" sz="180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  <a:blipFill>
                <a:blip r:embed="rId2"/>
                <a:stretch>
                  <a:fillRect l="-650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CED3A11A-305F-9D4C-AAC4-F59D4D24A989}"/>
              </a:ext>
            </a:extLst>
          </p:cNvPr>
          <p:cNvSpPr/>
          <p:nvPr/>
        </p:nvSpPr>
        <p:spPr>
          <a:xfrm rot="60000">
            <a:off x="4888452" y="3985450"/>
            <a:ext cx="22268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86ABE7-EE71-4B4F-87B4-18B9D6DFAE7E}"/>
              </a:ext>
            </a:extLst>
          </p:cNvPr>
          <p:cNvSpPr/>
          <p:nvPr/>
        </p:nvSpPr>
        <p:spPr>
          <a:xfrm>
            <a:off x="2368062" y="1863969"/>
            <a:ext cx="363415" cy="53926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ECE213-D700-E647-B7BF-88875E0C5317}"/>
              </a:ext>
            </a:extLst>
          </p:cNvPr>
          <p:cNvSpPr/>
          <p:nvPr/>
        </p:nvSpPr>
        <p:spPr>
          <a:xfrm>
            <a:off x="2672862" y="1741162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u="wavy" dirty="0">
                <a:solidFill>
                  <a:srgbClr val="00B050"/>
                </a:solidFill>
              </a:rPr>
              <a:t>                                        </a:t>
            </a:r>
            <a:endParaRPr lang="zh-TW" altLang="en-US" sz="4000" u="wavy" dirty="0">
              <a:solidFill>
                <a:srgbClr val="00B050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E674B97-118E-C946-8FED-0DDF0D00C416}"/>
              </a:ext>
            </a:extLst>
          </p:cNvPr>
          <p:cNvSpPr/>
          <p:nvPr/>
        </p:nvSpPr>
        <p:spPr>
          <a:xfrm>
            <a:off x="4734076" y="3929358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8D707DB-8205-5C43-89A8-98D0A001AA3D}"/>
              </a:ext>
            </a:extLst>
          </p:cNvPr>
          <p:cNvSpPr/>
          <p:nvPr/>
        </p:nvSpPr>
        <p:spPr>
          <a:xfrm>
            <a:off x="5844125" y="370860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BC56237-B8A5-3346-A036-2BC3ED27537A}"/>
              </a:ext>
            </a:extLst>
          </p:cNvPr>
          <p:cNvSpPr/>
          <p:nvPr/>
        </p:nvSpPr>
        <p:spPr>
          <a:xfrm>
            <a:off x="7113268" y="4719044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B5D5299-4071-D241-AC41-0553D10C33A0}"/>
              </a:ext>
            </a:extLst>
          </p:cNvPr>
          <p:cNvSpPr/>
          <p:nvPr/>
        </p:nvSpPr>
        <p:spPr>
          <a:xfrm>
            <a:off x="7113268" y="3906314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31A16D7-CC14-494B-928C-228840EBEB51}"/>
              </a:ext>
            </a:extLst>
          </p:cNvPr>
          <p:cNvSpPr/>
          <p:nvPr/>
        </p:nvSpPr>
        <p:spPr>
          <a:xfrm>
            <a:off x="8055986" y="4297707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5CAB5A9-A99F-0049-8641-69B8F505C2B6}"/>
              </a:ext>
            </a:extLst>
          </p:cNvPr>
          <p:cNvSpPr/>
          <p:nvPr/>
        </p:nvSpPr>
        <p:spPr>
          <a:xfrm>
            <a:off x="4606399" y="4620190"/>
            <a:ext cx="197708" cy="19770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E4B27E3-1057-9C47-9E33-CC995BA51AB3}"/>
              </a:ext>
            </a:extLst>
          </p:cNvPr>
          <p:cNvCxnSpPr>
            <a:cxnSpLocks/>
          </p:cNvCxnSpPr>
          <p:nvPr/>
        </p:nvCxnSpPr>
        <p:spPr>
          <a:xfrm flipH="1">
            <a:off x="4705253" y="4127066"/>
            <a:ext cx="98854" cy="4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9D80C68E-065E-3C49-BF66-C93F68B2482C}"/>
              </a:ext>
            </a:extLst>
          </p:cNvPr>
          <p:cNvCxnSpPr>
            <a:cxnSpLocks/>
          </p:cNvCxnSpPr>
          <p:nvPr/>
        </p:nvCxnSpPr>
        <p:spPr>
          <a:xfrm flipH="1">
            <a:off x="4832931" y="4735675"/>
            <a:ext cx="6085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A35F2C29-022C-7348-AD38-C406A531E584}"/>
              </a:ext>
            </a:extLst>
          </p:cNvPr>
          <p:cNvCxnSpPr>
            <a:cxnSpLocks/>
          </p:cNvCxnSpPr>
          <p:nvPr/>
        </p:nvCxnSpPr>
        <p:spPr>
          <a:xfrm flipH="1">
            <a:off x="4839277" y="3906314"/>
            <a:ext cx="956377" cy="730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93D13D7D-CB9F-B645-8C5F-B69153E017F9}"/>
              </a:ext>
            </a:extLst>
          </p:cNvPr>
          <p:cNvCxnSpPr>
            <a:cxnSpLocks/>
          </p:cNvCxnSpPr>
          <p:nvPr/>
        </p:nvCxnSpPr>
        <p:spPr>
          <a:xfrm flipH="1">
            <a:off x="4832931" y="4057494"/>
            <a:ext cx="2231508" cy="61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FEF61DA3-B47D-ED41-BF49-A68F9B2BDE4B}"/>
              </a:ext>
            </a:extLst>
          </p:cNvPr>
          <p:cNvCxnSpPr>
            <a:cxnSpLocks/>
          </p:cNvCxnSpPr>
          <p:nvPr/>
        </p:nvCxnSpPr>
        <p:spPr>
          <a:xfrm flipH="1">
            <a:off x="4832930" y="4396561"/>
            <a:ext cx="3223057" cy="32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0D0CFE20-76EE-284D-920E-08321B9D26CA}"/>
              </a:ext>
            </a:extLst>
          </p:cNvPr>
          <p:cNvCxnSpPr>
            <a:cxnSpLocks/>
          </p:cNvCxnSpPr>
          <p:nvPr/>
        </p:nvCxnSpPr>
        <p:spPr>
          <a:xfrm flipH="1" flipV="1">
            <a:off x="4832930" y="4799440"/>
            <a:ext cx="2231509" cy="51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45D08FB4-D427-F64B-98F6-84879CEFD8BA}"/>
              </a:ext>
            </a:extLst>
          </p:cNvPr>
          <p:cNvSpPr/>
          <p:nvPr/>
        </p:nvSpPr>
        <p:spPr>
          <a:xfrm rot="17009978">
            <a:off x="4150543" y="3824320"/>
            <a:ext cx="4988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44C4F49-1791-8D4B-A754-963F641010F7}"/>
              </a:ext>
            </a:extLst>
          </p:cNvPr>
          <p:cNvSpPr/>
          <p:nvPr/>
        </p:nvSpPr>
        <p:spPr>
          <a:xfrm>
            <a:off x="7358286" y="1671524"/>
            <a:ext cx="4411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 u="sng" dirty="0">
                <a:solidFill>
                  <a:schemeClr val="accent2"/>
                </a:solidFill>
              </a:rPr>
              <a:t>  </a:t>
            </a:r>
            <a:endParaRPr lang="zh-TW" altLang="en-US" sz="4400" u="sng" dirty="0">
              <a:solidFill>
                <a:schemeClr val="accent2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84F29E7-2F37-3F41-99F0-8BC8116C3216}"/>
              </a:ext>
            </a:extLst>
          </p:cNvPr>
          <p:cNvSpPr/>
          <p:nvPr/>
        </p:nvSpPr>
        <p:spPr>
          <a:xfrm rot="19406619">
            <a:off x="4517607" y="3468093"/>
            <a:ext cx="1284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C1C46FC-9A90-AD47-AAE7-D88A020B89B3}"/>
              </a:ext>
            </a:extLst>
          </p:cNvPr>
          <p:cNvSpPr/>
          <p:nvPr/>
        </p:nvSpPr>
        <p:spPr>
          <a:xfrm rot="20675397">
            <a:off x="4794667" y="3528252"/>
            <a:ext cx="22268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112861B-09CA-F443-AF82-B598EB8541F8}"/>
              </a:ext>
            </a:extLst>
          </p:cNvPr>
          <p:cNvSpPr/>
          <p:nvPr/>
        </p:nvSpPr>
        <p:spPr>
          <a:xfrm rot="21271733">
            <a:off x="4883836" y="3728228"/>
            <a:ext cx="3169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3B1691F-E15B-0A45-AEF4-B2682188B8D0}"/>
              </a:ext>
            </a:extLst>
          </p:cNvPr>
          <p:cNvSpPr/>
          <p:nvPr/>
        </p:nvSpPr>
        <p:spPr>
          <a:xfrm>
            <a:off x="4929099" y="3901456"/>
            <a:ext cx="4988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6E2379-D100-2344-8A00-D54BAA4222BC}"/>
              </a:ext>
            </a:extLst>
          </p:cNvPr>
          <p:cNvSpPr/>
          <p:nvPr/>
        </p:nvSpPr>
        <p:spPr>
          <a:xfrm>
            <a:off x="5441503" y="4636821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D7CD654-244E-AD45-8DBF-80FD9F5D8714}"/>
              </a:ext>
            </a:extLst>
          </p:cNvPr>
          <p:cNvSpPr txBox="1"/>
          <p:nvPr/>
        </p:nvSpPr>
        <p:spPr>
          <a:xfrm>
            <a:off x="7198787" y="238576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2"/>
                </a:solidFill>
              </a:rPr>
              <a:t>Spring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DDFDD7C-985B-604B-B56D-77983B2D542D}"/>
              </a:ext>
            </a:extLst>
          </p:cNvPr>
          <p:cNvSpPr txBox="1"/>
          <p:nvPr/>
        </p:nvSpPr>
        <p:spPr>
          <a:xfrm>
            <a:off x="3243499" y="2455770"/>
            <a:ext cx="36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Amount of the exertion/compression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9A022A0-035E-BC49-AB1C-1F8E3AC2FDB1}"/>
              </a:ext>
            </a:extLst>
          </p:cNvPr>
          <p:cNvSpPr txBox="1"/>
          <p:nvPr/>
        </p:nvSpPr>
        <p:spPr>
          <a:xfrm>
            <a:off x="1815720" y="2341437"/>
            <a:ext cx="163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Resultant force on a point</a:t>
            </a:r>
          </a:p>
          <a:p>
            <a:pPr algn="ctr"/>
            <a:endParaRPr kumimoji="1" lang="zh-TW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2" grpId="0" animBg="1"/>
      <p:bldP spid="45" grpId="0"/>
      <p:bldP spid="46" grpId="0"/>
      <p:bldP spid="50" grpId="0"/>
      <p:bldP spid="51" grpId="0"/>
      <p:bldP spid="52" grpId="0"/>
      <p:bldP spid="54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66853FC-F334-AE48-AADD-E6C59DA34806}"/>
              </a:ext>
            </a:extLst>
          </p:cNvPr>
          <p:cNvGrpSpPr/>
          <p:nvPr/>
        </p:nvGrpSpPr>
        <p:grpSpPr>
          <a:xfrm>
            <a:off x="1078520" y="1957760"/>
            <a:ext cx="7233647" cy="3793251"/>
            <a:chOff x="1008183" y="2813540"/>
            <a:chExt cx="7712697" cy="404446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51EA766-FE7D-3A4E-8847-9B773081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183" y="2813540"/>
              <a:ext cx="4462853" cy="404446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2A96832-BA13-0043-BAF8-753FF1337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534" y="2815378"/>
              <a:ext cx="4117346" cy="4042621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D64EF7E-2EB7-3D40-BA83-A5A52F428462}"/>
              </a:ext>
            </a:extLst>
          </p:cNvPr>
          <p:cNvGrpSpPr/>
          <p:nvPr/>
        </p:nvGrpSpPr>
        <p:grpSpPr>
          <a:xfrm>
            <a:off x="8972925" y="2051544"/>
            <a:ext cx="2205045" cy="3903784"/>
            <a:chOff x="8550897" y="2954216"/>
            <a:chExt cx="2205045" cy="390378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5D63241-946E-1F4B-905A-2FB1991C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0897" y="4856981"/>
              <a:ext cx="2205045" cy="2001019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A430898-17AE-8249-8C50-087ECB58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0897" y="2954216"/>
              <a:ext cx="2070211" cy="194474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2C7954-41DD-B042-9ED1-EAA8511D5600}"/>
                  </a:ext>
                </a:extLst>
              </p:cNvPr>
              <p:cNvSpPr/>
              <p:nvPr/>
            </p:nvSpPr>
            <p:spPr>
              <a:xfrm>
                <a:off x="6076056" y="1321945"/>
                <a:ext cx="519347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2C7954-41DD-B042-9ED1-EAA8511D5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056" y="1321945"/>
                <a:ext cx="5193473" cy="795859"/>
              </a:xfrm>
              <a:prstGeom prst="rect">
                <a:avLst/>
              </a:prstGeom>
              <a:blipFill>
                <a:blip r:embed="rId7"/>
                <a:stretch>
                  <a:fillRect l="-10488" t="-115625" b="-15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Gradient of </a:t>
                </a:r>
                <a:r>
                  <a:rPr kumimoji="1" lang="en-US" altLang="zh-TW" sz="2400" dirty="0" err="1"/>
                  <a:t>Kullback-Leibler</a:t>
                </a:r>
                <a:r>
                  <a:rPr kumimoji="1" lang="en-US" altLang="zh-TW" sz="2400" dirty="0"/>
                  <a:t> divergences </a:t>
                </a:r>
              </a:p>
              <a:p>
                <a:pPr lvl="1"/>
                <a:r>
                  <a:rPr kumimoji="1" lang="en-US" altLang="zh-TW" sz="2000" b="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zh-TW" sz="2000" dirty="0"/>
              </a:p>
              <a:p>
                <a:pPr marL="457200" lvl="1" indent="0">
                  <a:buNone/>
                </a:pPr>
                <a:endParaRPr kumimoji="1" lang="en-US" altLang="zh-TW" sz="2000" dirty="0"/>
              </a:p>
              <a:p>
                <a:pPr lvl="1"/>
                <a:r>
                  <a:rPr kumimoji="1" lang="en-US" altLang="zh-TW" sz="2000" b="0" dirty="0"/>
                  <a:t>Positive gradient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Attraction, Negative gradient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Repulsion</a:t>
                </a:r>
              </a:p>
              <a:p>
                <a:pPr lvl="1"/>
                <a:r>
                  <a:rPr kumimoji="1" lang="en-US" altLang="zh-TW" sz="2000" dirty="0"/>
                  <a:t>(After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in gradient completely) Dissimilar in high-D, similar in low-D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Repulsion.</a:t>
                </a:r>
              </a:p>
              <a:p>
                <a:pPr lvl="1"/>
                <a:r>
                  <a:rPr kumimoji="1" lang="en-US" altLang="zh-TW" sz="2000" dirty="0"/>
                  <a:t>Modeling dissimilar (similar) data points by means of large (small) pairwise distances.</a:t>
                </a:r>
              </a:p>
              <a:p>
                <a:pPr lvl="1"/>
                <a:endParaRPr kumimoji="1" lang="en-US" altLang="zh-TW" sz="2000" b="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  <a:blipFill>
                <a:blip r:embed="rId8"/>
                <a:stretch>
                  <a:fillRect l="-650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10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814222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Barnes-Hut Approximation (van der </a:t>
                </a:r>
                <a:r>
                  <a:rPr kumimoji="1" lang="en-US" altLang="zh-TW" sz="2400" dirty="0" err="1"/>
                  <a:t>Maaten</a:t>
                </a:r>
                <a:r>
                  <a:rPr kumimoji="1" lang="en-US" altLang="zh-TW" sz="2400" dirty="0"/>
                  <a:t>, L. (2014))</a:t>
                </a:r>
              </a:p>
              <a:p>
                <a:pPr lvl="1"/>
                <a:r>
                  <a:rPr kumimoji="1" lang="en-US" altLang="zh-TW" sz="2000" dirty="0"/>
                  <a:t>Firstly, </a:t>
                </a:r>
                <a:r>
                  <a:rPr kumimoji="1" lang="en-US" altLang="zh-TW" sz="2000" dirty="0">
                    <a:solidFill>
                      <a:srgbClr val="FF0000"/>
                    </a:solidFill>
                  </a:rPr>
                  <a:t>for the high-D data</a:t>
                </a:r>
                <a:r>
                  <a:rPr kumimoji="1" lang="en-US" altLang="zh-TW" sz="2000" dirty="0"/>
                  <a:t>, simplify the computation of dissimilarities without negatively affecting the quality of the final embeddings.</a:t>
                </a:r>
              </a:p>
              <a:p>
                <a:pPr lvl="1"/>
                <a:r>
                  <a:rPr lang="en" altLang="zh-TW" sz="2000" dirty="0"/>
                  <a:t>Define a sparse approximation:</a:t>
                </a:r>
              </a:p>
              <a:p>
                <a:pPr lvl="2"/>
                <a:r>
                  <a:rPr kumimoji="1" lang="en-US" altLang="zh-TW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represent the set of the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1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.</a:t>
                </a:r>
              </a:p>
              <a:p>
                <a:pPr lvl="2"/>
                <a:r>
                  <a:rPr kumimoji="1" lang="en-US" altLang="zh-TW" sz="1800" dirty="0"/>
                  <a:t>The setting of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zh-TW" sz="1800" dirty="0"/>
                  <a:t> remains the same.</a:t>
                </a:r>
              </a:p>
              <a:p>
                <a:pPr lvl="2">
                  <a:lnSpc>
                    <a:spcPct val="100000"/>
                  </a:lnSpc>
                </a:pPr>
                <a:r>
                  <a:rPr kumimoji="1" lang="en-US" altLang="zh-TW" sz="1800" dirty="0"/>
                  <a:t>Redefine the pairwise similarities between different data points: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j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TW">
                                                      <a:latin typeface="Cambria Math" panose="02040503050406030204" pitchFamily="18" charset="0"/>
                                                    </a:rPr>
                                                    <m:t>i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TW">
                                                      <a:latin typeface="Cambria Math" panose="02040503050406030204" pitchFamily="18" charset="0"/>
                                                    </a:rPr>
                                                    <m:t>j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kumimoji="1" lang="en-US" altLang="zh-TW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0                            ,     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TW" dirty="0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  <a:p>
                <a:pPr lvl="1"/>
                <a:endParaRPr lang="en" altLang="zh-TW" sz="2200" dirty="0"/>
              </a:p>
              <a:p>
                <a:pPr lvl="1"/>
                <a:r>
                  <a:rPr lang="en" altLang="zh-TW" sz="2000" dirty="0"/>
                  <a:t>The nearest-neighbor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/>
                  <a:t> is constructed by using a depth-first search on the vantage-point tree that computes the distance of the objects stored in the nodes to the target object.</a:t>
                </a:r>
              </a:p>
              <a:p>
                <a:pPr lvl="1"/>
                <a:endParaRPr lang="en" altLang="zh-TW" sz="2000" dirty="0"/>
              </a:p>
              <a:p>
                <a:pPr lvl="2"/>
                <a:endParaRPr kumimoji="1" lang="en-US" altLang="zh-TW" sz="18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814222" cy="5583357"/>
              </a:xfrm>
              <a:blipFill>
                <a:blip r:embed="rId3"/>
                <a:stretch>
                  <a:fillRect l="-703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1803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1CDE2280-2081-4A4E-A2EA-3F893F9DE167}"/>
              </a:ext>
            </a:extLst>
          </p:cNvPr>
          <p:cNvGrpSpPr/>
          <p:nvPr/>
        </p:nvGrpSpPr>
        <p:grpSpPr>
          <a:xfrm>
            <a:off x="6660291" y="2654904"/>
            <a:ext cx="4967415" cy="2026508"/>
            <a:chOff x="3313895" y="2195012"/>
            <a:chExt cx="4967415" cy="2026508"/>
          </a:xfrm>
        </p:grpSpPr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C31A6AA1-09A6-0F43-8967-9D01571DDEA2}"/>
                </a:ext>
              </a:extLst>
            </p:cNvPr>
            <p:cNvSpPr/>
            <p:nvPr/>
          </p:nvSpPr>
          <p:spPr>
            <a:xfrm>
              <a:off x="3313895" y="2195012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FA260EF-3314-714D-A20A-01F42C633235}"/>
                </a:ext>
              </a:extLst>
            </p:cNvPr>
            <p:cNvSpPr txBox="1"/>
            <p:nvPr/>
          </p:nvSpPr>
          <p:spPr>
            <a:xfrm>
              <a:off x="3400393" y="2251926"/>
              <a:ext cx="267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Low-Dimension Mapping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A61E7F5-AEF3-A048-B367-E17149C30A22}"/>
                </a:ext>
              </a:extLst>
            </p:cNvPr>
            <p:cNvSpPr/>
            <p:nvPr/>
          </p:nvSpPr>
          <p:spPr>
            <a:xfrm>
              <a:off x="4032644" y="2898924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1A57559-7D71-4B40-BCAE-241EB655A0D4}"/>
                </a:ext>
              </a:extLst>
            </p:cNvPr>
            <p:cNvSpPr/>
            <p:nvPr/>
          </p:nvSpPr>
          <p:spPr>
            <a:xfrm>
              <a:off x="4740071" y="360638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75F19D0-7225-524B-AD0D-E54E18FF344E}"/>
                </a:ext>
              </a:extLst>
            </p:cNvPr>
            <p:cNvSpPr/>
            <p:nvPr/>
          </p:nvSpPr>
          <p:spPr>
            <a:xfrm>
              <a:off x="5142693" y="267817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E79A4AE6-A195-5541-924C-367FC98F8FB1}"/>
                </a:ext>
              </a:extLst>
            </p:cNvPr>
            <p:cNvSpPr/>
            <p:nvPr/>
          </p:nvSpPr>
          <p:spPr>
            <a:xfrm>
              <a:off x="6411836" y="368861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D981B407-F4E9-704F-96CB-1A14DC7276AC}"/>
                </a:ext>
              </a:extLst>
            </p:cNvPr>
            <p:cNvSpPr/>
            <p:nvPr/>
          </p:nvSpPr>
          <p:spPr>
            <a:xfrm>
              <a:off x="6411836" y="2875880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3C8B3E1A-4512-D641-87E1-3E5BC347970E}"/>
                </a:ext>
              </a:extLst>
            </p:cNvPr>
            <p:cNvSpPr/>
            <p:nvPr/>
          </p:nvSpPr>
          <p:spPr>
            <a:xfrm>
              <a:off x="7354554" y="3267273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E097075B-4010-2248-81DB-EF81910EE620}"/>
                </a:ext>
              </a:extLst>
            </p:cNvPr>
            <p:cNvSpPr/>
            <p:nvPr/>
          </p:nvSpPr>
          <p:spPr>
            <a:xfrm>
              <a:off x="3904967" y="358975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032375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Concept: </a:t>
            </a:r>
            <a:r>
              <a:rPr kumimoji="1" lang="en-US" altLang="zh-TW" sz="2000" dirty="0">
                <a:sym typeface="Wingdings" pitchFamily="2" charset="2"/>
              </a:rPr>
              <a:t>Build map in which distances between points reflect similarities in the original data.</a:t>
            </a:r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r>
              <a:rPr kumimoji="1" lang="en-US" altLang="zh-TW" sz="2000" dirty="0"/>
              <a:t>Minimize some objective function that measures the discrepancy between similarities in the original data and similarities in the low dimensional map.</a:t>
            </a:r>
            <a:endParaRPr kumimoji="1" lang="zh-TW" altLang="en-US" sz="20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306031-E185-7540-B40C-F1381029C173}"/>
              </a:ext>
            </a:extLst>
          </p:cNvPr>
          <p:cNvGrpSpPr/>
          <p:nvPr/>
        </p:nvGrpSpPr>
        <p:grpSpPr>
          <a:xfrm>
            <a:off x="869091" y="2454873"/>
            <a:ext cx="5226909" cy="2382498"/>
            <a:chOff x="1138880" y="2716841"/>
            <a:chExt cx="5226909" cy="2382498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C86C2391-2826-3B44-BF6C-F8B6A74EC95F}"/>
                </a:ext>
              </a:extLst>
            </p:cNvPr>
            <p:cNvSpPr/>
            <p:nvPr/>
          </p:nvSpPr>
          <p:spPr>
            <a:xfrm>
              <a:off x="1398374" y="3072831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4825CDB-1932-A64C-82D3-45E09A1BA221}"/>
                </a:ext>
              </a:extLst>
            </p:cNvPr>
            <p:cNvSpPr/>
            <p:nvPr/>
          </p:nvSpPr>
          <p:spPr>
            <a:xfrm>
              <a:off x="1311876" y="2952041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D3CC5967-0116-8441-9AA1-0A918E3F3257}"/>
                </a:ext>
              </a:extLst>
            </p:cNvPr>
            <p:cNvSpPr/>
            <p:nvPr/>
          </p:nvSpPr>
          <p:spPr>
            <a:xfrm>
              <a:off x="1225378" y="2837631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2B9C2B1D-303A-1647-BCA0-44D72EC18E5F}"/>
                </a:ext>
              </a:extLst>
            </p:cNvPr>
            <p:cNvSpPr/>
            <p:nvPr/>
          </p:nvSpPr>
          <p:spPr>
            <a:xfrm>
              <a:off x="1138880" y="2716841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10" name="橢圓 9">
            <a:extLst>
              <a:ext uri="{FF2B5EF4-FFF2-40B4-BE49-F238E27FC236}">
                <a16:creationId xmlns:a16="http://schemas.microsoft.com/office/drawing/2014/main" id="{920BB2E1-D700-4140-9F17-4A9CB7F42EE4}"/>
              </a:ext>
            </a:extLst>
          </p:cNvPr>
          <p:cNvSpPr/>
          <p:nvPr/>
        </p:nvSpPr>
        <p:spPr>
          <a:xfrm>
            <a:off x="1421027" y="315920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C3C540-4C50-E747-A9AB-3773B5D41F4B}"/>
              </a:ext>
            </a:extLst>
          </p:cNvPr>
          <p:cNvSpPr txBox="1"/>
          <p:nvPr/>
        </p:nvSpPr>
        <p:spPr>
          <a:xfrm>
            <a:off x="955589" y="2535620"/>
            <a:ext cx="22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High-Dimension Space</a:t>
            </a:r>
            <a:endParaRPr kumimoji="1"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3A3B68-9658-0844-A017-54D8FDC98857}"/>
              </a:ext>
            </a:extLst>
          </p:cNvPr>
          <p:cNvSpPr/>
          <p:nvPr/>
        </p:nvSpPr>
        <p:spPr>
          <a:xfrm>
            <a:off x="1600199" y="3568637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728F850-2E32-064E-BDBB-44634E10A7EE}"/>
              </a:ext>
            </a:extLst>
          </p:cNvPr>
          <p:cNvSpPr/>
          <p:nvPr/>
        </p:nvSpPr>
        <p:spPr>
          <a:xfrm>
            <a:off x="3445477" y="2880392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07E8EC5-AFE1-644A-AA17-178F837BF880}"/>
              </a:ext>
            </a:extLst>
          </p:cNvPr>
          <p:cNvSpPr/>
          <p:nvPr/>
        </p:nvSpPr>
        <p:spPr>
          <a:xfrm>
            <a:off x="4640991" y="2781538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64C0EDE-E217-2941-A028-3609BF0C704B}"/>
              </a:ext>
            </a:extLst>
          </p:cNvPr>
          <p:cNvSpPr/>
          <p:nvPr/>
        </p:nvSpPr>
        <p:spPr>
          <a:xfrm>
            <a:off x="3340442" y="3524365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BE01492-884E-D94E-9DB5-908CE56A5515}"/>
              </a:ext>
            </a:extLst>
          </p:cNvPr>
          <p:cNvSpPr/>
          <p:nvPr/>
        </p:nvSpPr>
        <p:spPr>
          <a:xfrm>
            <a:off x="4300152" y="3950040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00880450-8227-AB4F-9A1B-EB7DB95C9BA2}"/>
              </a:ext>
            </a:extLst>
          </p:cNvPr>
          <p:cNvSpPr/>
          <p:nvPr/>
        </p:nvSpPr>
        <p:spPr>
          <a:xfrm>
            <a:off x="3971748" y="3257013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7696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892DA76-C356-3D4B-BC86-A1D024C8059F}"/>
              </a:ext>
            </a:extLst>
          </p:cNvPr>
          <p:cNvSpPr/>
          <p:nvPr/>
        </p:nvSpPr>
        <p:spPr>
          <a:xfrm rot="60000">
            <a:off x="4888452" y="3915112"/>
            <a:ext cx="22268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B779A35-35A3-4D44-B8DF-4D4919959138}"/>
              </a:ext>
            </a:extLst>
          </p:cNvPr>
          <p:cNvCxnSpPr>
            <a:cxnSpLocks/>
          </p:cNvCxnSpPr>
          <p:nvPr/>
        </p:nvCxnSpPr>
        <p:spPr>
          <a:xfrm flipH="1" flipV="1">
            <a:off x="4832930" y="4729102"/>
            <a:ext cx="2231509" cy="51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D6FF6F8-30A3-CB4D-85B7-C6E19B8BA4D1}"/>
              </a:ext>
            </a:extLst>
          </p:cNvPr>
          <p:cNvCxnSpPr>
            <a:cxnSpLocks/>
          </p:cNvCxnSpPr>
          <p:nvPr/>
        </p:nvCxnSpPr>
        <p:spPr>
          <a:xfrm flipH="1">
            <a:off x="4832931" y="3987156"/>
            <a:ext cx="2231508" cy="61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2ED940C-31F0-F746-BC63-290488CFC8C8}"/>
              </a:ext>
            </a:extLst>
          </p:cNvPr>
          <p:cNvSpPr/>
          <p:nvPr/>
        </p:nvSpPr>
        <p:spPr>
          <a:xfrm rot="20675397">
            <a:off x="4794667" y="3457914"/>
            <a:ext cx="22268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D22DC56-464C-A241-A555-C0C649A7DB0B}"/>
              </a:ext>
            </a:extLst>
          </p:cNvPr>
          <p:cNvCxnSpPr>
            <a:cxnSpLocks/>
          </p:cNvCxnSpPr>
          <p:nvPr/>
        </p:nvCxnSpPr>
        <p:spPr>
          <a:xfrm flipH="1">
            <a:off x="4832930" y="4326223"/>
            <a:ext cx="3223057" cy="32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025FC34-403F-3445-97A1-77C56044F156}"/>
              </a:ext>
            </a:extLst>
          </p:cNvPr>
          <p:cNvSpPr/>
          <p:nvPr/>
        </p:nvSpPr>
        <p:spPr>
          <a:xfrm rot="21271733">
            <a:off x="4883836" y="3657890"/>
            <a:ext cx="3169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5400" b="1" u="wavyHeavy" dirty="0">
                <a:solidFill>
                  <a:srgbClr val="00B050"/>
                </a:solidFill>
              </a:rPr>
              <a:t>                   </a:t>
            </a:r>
            <a:endParaRPr lang="zh-TW" altLang="en-US" sz="5400" b="1" u="wavyHeavy" dirty="0">
              <a:solidFill>
                <a:srgbClr val="00B05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665F61-C388-B147-BD43-770C44350CF2}"/>
              </a:ext>
            </a:extLst>
          </p:cNvPr>
          <p:cNvSpPr/>
          <p:nvPr/>
        </p:nvSpPr>
        <p:spPr>
          <a:xfrm>
            <a:off x="4349262" y="3638268"/>
            <a:ext cx="3805578" cy="135575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Barnes-Hut Approximation (van der </a:t>
                </a:r>
                <a:r>
                  <a:rPr kumimoji="1" lang="en-US" altLang="zh-TW" sz="2400" dirty="0" err="1"/>
                  <a:t>Maaten</a:t>
                </a:r>
                <a:r>
                  <a:rPr kumimoji="1" lang="en-US" altLang="zh-TW" sz="2400" dirty="0"/>
                  <a:t>, L. (2014))</a:t>
                </a:r>
              </a:p>
              <a:p>
                <a:pPr lvl="1"/>
                <a:r>
                  <a:rPr kumimoji="1" lang="en-US" altLang="zh-TW" sz="2000" b="0" dirty="0"/>
                  <a:t>Then, </a:t>
                </a:r>
                <a:r>
                  <a:rPr kumimoji="1" lang="en-US" altLang="zh-TW" sz="2000" b="0" dirty="0">
                    <a:solidFill>
                      <a:srgbClr val="FF0000"/>
                    </a:solidFill>
                  </a:rPr>
                  <a:t>for the low-D mapping</a:t>
                </a:r>
                <a:r>
                  <a:rPr kumimoji="1" lang="en-US" altLang="zh-TW" sz="2000" b="0" dirty="0"/>
                  <a:t>, utilize </a:t>
                </a:r>
                <a:r>
                  <a:rPr kumimoji="1" lang="en-US" altLang="zh-TW" sz="2000" dirty="0"/>
                  <a:t>Barnes-Hut approximation .</a:t>
                </a:r>
                <a:endParaRPr kumimoji="1" lang="en-US" altLang="zh-TW" sz="2000" b="0" dirty="0"/>
              </a:p>
              <a:p>
                <a:pPr lvl="1"/>
                <a:r>
                  <a:rPr kumimoji="1" lang="en-US" altLang="zh-TW" sz="2000" b="0" dirty="0"/>
                  <a:t>Many of the pairwise interactions between points are very similar.</a:t>
                </a:r>
              </a:p>
              <a:p>
                <a:pPr lvl="1"/>
                <a:r>
                  <a:rPr kumimoji="1" lang="en-US" altLang="zh-TW" sz="2000" dirty="0"/>
                  <a:t>Use the center of mass and combine the forces exerted by the points that are close together.</a:t>
                </a:r>
                <a:endParaRPr kumimoji="1" lang="en-US" altLang="zh-TW" sz="2000" b="0" dirty="0"/>
              </a:p>
              <a:p>
                <a:pPr lvl="1"/>
                <a:r>
                  <a:rPr kumimoji="1" lang="en-US" altLang="zh-TW" sz="2000" dirty="0"/>
                  <a:t>Use the new exertion/compression to approximate the original forces that are close together.</a:t>
                </a:r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b="0" dirty="0"/>
              </a:p>
              <a:p>
                <a:pPr marL="457200" lvl="1" indent="0">
                  <a:buNone/>
                </a:pPr>
                <a:endParaRPr kumimoji="1" lang="en-US" altLang="zh-TW" sz="2000" b="0" dirty="0"/>
              </a:p>
              <a:p>
                <a:pPr lvl="1"/>
                <a:r>
                  <a:rPr kumimoji="1" lang="en-US" altLang="zh-TW" sz="2000" dirty="0"/>
                  <a:t>Origin from the astronomy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b="0" dirty="0"/>
                  <a:t> Model the interactions </a:t>
                </a:r>
                <a:r>
                  <a:rPr kumimoji="1" lang="en-US" altLang="zh-TW" sz="2000" dirty="0"/>
                  <a:t>between stars in the large galaxies of stars.</a:t>
                </a:r>
              </a:p>
              <a:p>
                <a:pPr lvl="1"/>
                <a:r>
                  <a:rPr kumimoji="1" lang="en-US" altLang="zh-TW" sz="2000" dirty="0"/>
                  <a:t>Implement in practice: 2D: Quadtree/3D: </a:t>
                </a:r>
                <a:r>
                  <a:rPr kumimoji="1" lang="en-US" altLang="zh-TW" sz="2000" dirty="0" err="1"/>
                  <a:t>Octtree</a:t>
                </a:r>
                <a:endParaRPr kumimoji="1" lang="en-US" altLang="zh-TW" sz="2000" dirty="0"/>
              </a:p>
              <a:p>
                <a:pPr lvl="1"/>
                <a:r>
                  <a:rPr lang="en" altLang="zh-TW" sz="2000" dirty="0"/>
                  <a:t>O(N log N)</a:t>
                </a:r>
                <a:endParaRPr kumimoji="1" lang="en-US" altLang="zh-TW" sz="2000" b="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1703908" cy="5583357"/>
              </a:xfrm>
              <a:blipFill>
                <a:blip r:embed="rId2"/>
                <a:stretch>
                  <a:fillRect l="-650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6E479BB-123A-114A-9538-F250FBF4163E}"/>
              </a:ext>
            </a:extLst>
          </p:cNvPr>
          <p:cNvSpPr/>
          <p:nvPr/>
        </p:nvSpPr>
        <p:spPr>
          <a:xfrm>
            <a:off x="4734076" y="3859020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63FD4D-725E-9D40-8746-0CF41C745B9B}"/>
              </a:ext>
            </a:extLst>
          </p:cNvPr>
          <p:cNvSpPr/>
          <p:nvPr/>
        </p:nvSpPr>
        <p:spPr>
          <a:xfrm>
            <a:off x="5844125" y="3638268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591DB52-2AF2-474F-939C-0A20B2CDA3D7}"/>
              </a:ext>
            </a:extLst>
          </p:cNvPr>
          <p:cNvSpPr/>
          <p:nvPr/>
        </p:nvSpPr>
        <p:spPr>
          <a:xfrm>
            <a:off x="7113268" y="464870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3FC1C5-E1A2-D44C-8EF3-F3136591BE8F}"/>
              </a:ext>
            </a:extLst>
          </p:cNvPr>
          <p:cNvSpPr/>
          <p:nvPr/>
        </p:nvSpPr>
        <p:spPr>
          <a:xfrm>
            <a:off x="7113268" y="383597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2543CEE-27BF-544D-86CE-1CC986D62294}"/>
              </a:ext>
            </a:extLst>
          </p:cNvPr>
          <p:cNvSpPr/>
          <p:nvPr/>
        </p:nvSpPr>
        <p:spPr>
          <a:xfrm>
            <a:off x="8055986" y="4227369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295E567-F526-7E41-9569-C45AF2E5699E}"/>
              </a:ext>
            </a:extLst>
          </p:cNvPr>
          <p:cNvSpPr/>
          <p:nvPr/>
        </p:nvSpPr>
        <p:spPr>
          <a:xfrm>
            <a:off x="4606399" y="4549852"/>
            <a:ext cx="197708" cy="19770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76B7BAB-EED8-9448-9C88-EE372340CBBF}"/>
              </a:ext>
            </a:extLst>
          </p:cNvPr>
          <p:cNvSpPr/>
          <p:nvPr/>
        </p:nvSpPr>
        <p:spPr>
          <a:xfrm>
            <a:off x="7422302" y="4227369"/>
            <a:ext cx="197708" cy="19770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4145C86-27E8-D240-9CBF-72DC4EA61D86}"/>
              </a:ext>
            </a:extLst>
          </p:cNvPr>
          <p:cNvGrpSpPr/>
          <p:nvPr/>
        </p:nvGrpSpPr>
        <p:grpSpPr>
          <a:xfrm>
            <a:off x="4880564" y="909040"/>
            <a:ext cx="2430412" cy="3770263"/>
            <a:chOff x="4880564" y="404951"/>
            <a:chExt cx="2430412" cy="3770263"/>
          </a:xfrm>
        </p:grpSpPr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D5C6DDF3-E606-7640-A40B-8EC8004C6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564" y="3874096"/>
              <a:ext cx="2430412" cy="2470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64621BD-BD53-C147-A9AC-902CA0CEA3A0}"/>
                </a:ext>
              </a:extLst>
            </p:cNvPr>
            <p:cNvSpPr/>
            <p:nvPr/>
          </p:nvSpPr>
          <p:spPr>
            <a:xfrm rot="21245571">
              <a:off x="5088113" y="404951"/>
              <a:ext cx="1569660" cy="3770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3900" b="1" u="wavyHeavy" dirty="0">
                  <a:solidFill>
                    <a:srgbClr val="00B050"/>
                  </a:solidFill>
                </a:rPr>
                <a:t>  </a:t>
              </a:r>
              <a:endParaRPr lang="zh-TW" altLang="en-US" sz="23900" b="1" u="wavyHeavy" dirty="0">
                <a:solidFill>
                  <a:srgbClr val="00B050"/>
                </a:solidFill>
              </a:endParaRPr>
            </a:p>
          </p:txBody>
        </p:sp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6AA4C1A6-1ACB-EC47-B921-9D0764E57F17}"/>
              </a:ext>
            </a:extLst>
          </p:cNvPr>
          <p:cNvSpPr/>
          <p:nvPr/>
        </p:nvSpPr>
        <p:spPr>
          <a:xfrm>
            <a:off x="5441503" y="4566483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9203D0B-C8F5-8848-96A9-E7F57C316470}"/>
              </a:ext>
            </a:extLst>
          </p:cNvPr>
          <p:cNvSpPr/>
          <p:nvPr/>
        </p:nvSpPr>
        <p:spPr>
          <a:xfrm>
            <a:off x="7369417" y="384068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5F6368"/>
                </a:solidFill>
                <a:latin typeface="arial" panose="020B0604020202020204" pitchFamily="34" charset="0"/>
              </a:rPr>
              <a:t>center</a:t>
            </a:r>
            <a:r>
              <a:rPr lang="en" altLang="zh-TW" dirty="0">
                <a:solidFill>
                  <a:srgbClr val="4D5156"/>
                </a:solidFill>
                <a:latin typeface="arial" panose="020B0604020202020204" pitchFamily="34" charset="0"/>
              </a:rPr>
              <a:t> </a:t>
            </a:r>
            <a:r>
              <a:rPr lang="en" altLang="zh-TW" b="1" dirty="0">
                <a:solidFill>
                  <a:srgbClr val="4D5156"/>
                </a:solidFill>
                <a:latin typeface="arial" panose="020B0604020202020204" pitchFamily="34" charset="0"/>
              </a:rPr>
              <a:t>of</a:t>
            </a:r>
            <a:r>
              <a:rPr lang="en" altLang="zh-TW" dirty="0">
                <a:solidFill>
                  <a:srgbClr val="4D5156"/>
                </a:solidFill>
                <a:latin typeface="arial" panose="020B0604020202020204" pitchFamily="34" charset="0"/>
              </a:rPr>
              <a:t> </a:t>
            </a:r>
            <a:r>
              <a:rPr lang="en" altLang="zh-TW" b="1" dirty="0">
                <a:solidFill>
                  <a:srgbClr val="5F6368"/>
                </a:solidFill>
                <a:latin typeface="arial" panose="020B0604020202020204" pitchFamily="34" charset="0"/>
              </a:rPr>
              <a:t>mass</a:t>
            </a:r>
            <a:endParaRPr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3A4796-FD12-7546-8597-56A779C1E77E}"/>
              </a:ext>
            </a:extLst>
          </p:cNvPr>
          <p:cNvSpPr/>
          <p:nvPr/>
        </p:nvSpPr>
        <p:spPr>
          <a:xfrm>
            <a:off x="6003720" y="3899251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00B050"/>
                </a:solidFill>
                <a:latin typeface="arial" panose="020B0604020202020204" pitchFamily="34" charset="0"/>
              </a:rPr>
              <a:t>3x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0EF2FF2-AE2D-7F40-A05C-478F4524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1703908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Quadtree</a:t>
            </a:r>
          </a:p>
          <a:p>
            <a:pPr lvl="1"/>
            <a:r>
              <a:rPr lang="en" altLang="zh-TW" sz="2000" dirty="0"/>
              <a:t>A tree in which each node represents a rectangular cell.</a:t>
            </a:r>
            <a:endParaRPr lang="en" altLang="zh-TW" sz="1800" dirty="0"/>
          </a:p>
          <a:p>
            <a:pPr lvl="1"/>
            <a:r>
              <a:rPr lang="en" altLang="zh-TW" sz="2000" dirty="0"/>
              <a:t>Non-leaf node: Cell is split up into four smaller cells.</a:t>
            </a:r>
            <a:endParaRPr lang="en" altLang="zh-TW" sz="1800" dirty="0"/>
          </a:p>
          <a:p>
            <a:pPr lvl="1"/>
            <a:r>
              <a:rPr kumimoji="1" lang="en-US" altLang="zh-TW" sz="2000" dirty="0"/>
              <a:t>Leaf node: Cell contains at most one point of the embedding.</a:t>
            </a:r>
          </a:p>
          <a:p>
            <a:pPr lvl="1"/>
            <a:r>
              <a:rPr lang="en" altLang="zh-TW" sz="2000" dirty="0"/>
              <a:t>Root node: Cell contains the complete embedding. </a:t>
            </a:r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15F605C-D258-1F47-B8BB-D72549AC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62" y="2838181"/>
            <a:ext cx="4064000" cy="404326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A2B908F-8373-6448-89AC-4E84AC322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9" y="3968465"/>
            <a:ext cx="6976238" cy="170550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EB7C978-BD0B-3347-88C2-39A5F0A2FF6E}"/>
              </a:ext>
            </a:extLst>
          </p:cNvPr>
          <p:cNvSpPr/>
          <p:nvPr/>
        </p:nvSpPr>
        <p:spPr>
          <a:xfrm>
            <a:off x="4458514" y="3599133"/>
            <a:ext cx="62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/>
              <a:t>Root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487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966938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Quadtree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" altLang="zh-TW" sz="2000" dirty="0"/>
                  <a:t> The center-of-mass of the embedding points that are located inside the corresponding cell.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" altLang="zh-TW" sz="2000" dirty="0"/>
                  <a:t> The total number of points that lie inside the cell.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" altLang="zh-TW" sz="2000" dirty="0"/>
                  <a:t> The length of the diagonal of the cell under consideration.</a:t>
                </a:r>
              </a:p>
              <a:p>
                <a:pPr marL="742950" lvl="1" indent="-285750"/>
                <a:r>
                  <a:rPr lang="en" altLang="zh-TW" sz="2000" dirty="0"/>
                  <a:t>Construct quadtree in O(N) time by inserting the points one-by-one.</a:t>
                </a:r>
              </a:p>
              <a:p>
                <a:pPr marL="742950" lvl="1" indent="-285750"/>
                <a:r>
                  <a:rPr lang="en" altLang="zh-TW" sz="2000" dirty="0"/>
                  <a:t>Splitting a leaf node whenever a second point is inserted in its cell. (A depth-first search)</a:t>
                </a:r>
              </a:p>
              <a:p>
                <a:pPr marL="742950" lvl="1" indent="-285750"/>
                <a:r>
                  <a:rPr lang="en" altLang="zh-TW" sz="2000" dirty="0"/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</m:oMath>
                </a14:m>
                <a:r>
                  <a:rPr lang="en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</m:oMath>
                </a14:m>
                <a:r>
                  <a:rPr lang="en" altLang="zh-TW" sz="2000" dirty="0"/>
                  <a:t> of all visited nodes.</a:t>
                </a:r>
              </a:p>
              <a:p>
                <a:pPr marL="742950" lvl="1" indent="-285750"/>
                <a:r>
                  <a:rPr lang="en" altLang="zh-TW" sz="2000" dirty="0"/>
                  <a:t>At every node in the quadtree, deciding whether the corresponding cell can be used as a “summary” for all points in that cell by using the                                                                                       following inequality (</a:t>
                </a:r>
                <a:r>
                  <a:rPr lang="en" altLang="zh-TW" sz="2000" dirty="0">
                    <a:solidFill>
                      <a:srgbClr val="00B050"/>
                    </a:solidFill>
                  </a:rPr>
                  <a:t>*</a:t>
                </a:r>
                <a:r>
                  <a:rPr lang="en" altLang="zh-TW" sz="2000" dirty="0"/>
                  <a:t>). </a:t>
                </a:r>
              </a:p>
              <a:p>
                <a:pPr lvl="1"/>
                <a:endParaRPr kumimoji="1" lang="en-US" altLang="zh-TW" sz="18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0EF2FF2-AE2D-7F40-A05C-478F4524B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966938" cy="5583357"/>
              </a:xfrm>
              <a:blipFill>
                <a:blip r:embed="rId3"/>
                <a:stretch>
                  <a:fillRect l="-69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2B908F-8373-6448-89AC-4E84AC322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47" y="4736521"/>
            <a:ext cx="6106841" cy="149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92B5762-5ADA-0144-BF1C-C7F5159E98CF}"/>
                  </a:ext>
                </a:extLst>
              </p:cNvPr>
              <p:cNvSpPr/>
              <p:nvPr/>
            </p:nvSpPr>
            <p:spPr>
              <a:xfrm>
                <a:off x="532396" y="4869704"/>
                <a:ext cx="180902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sz="1600" dirty="0"/>
                  <a:t>(</a:t>
                </a:r>
                <a:r>
                  <a:rPr lang="en" altLang="zh-TW" sz="1600" dirty="0">
                    <a:solidFill>
                      <a:srgbClr val="00B050"/>
                    </a:solidFill>
                  </a:rPr>
                  <a:t>*</a:t>
                </a:r>
                <a:r>
                  <a:rPr lang="en" altLang="zh-TW" sz="1600" dirty="0"/>
                  <a:t>) If a cell is sufficiently small and sufficiently far away from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TW" sz="1600" dirty="0"/>
                  <a:t> Summary</a:t>
                </a:r>
                <a:endParaRPr lang="en" altLang="zh-TW" sz="1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92B5762-5ADA-0144-BF1C-C7F5159E9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6" y="4869704"/>
                <a:ext cx="1809028" cy="1323439"/>
              </a:xfrm>
              <a:prstGeom prst="rect">
                <a:avLst/>
              </a:prstGeom>
              <a:blipFill>
                <a:blip r:embed="rId5"/>
                <a:stretch>
                  <a:fillRect l="-1399" b="-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EF1056F-B922-8746-855C-E5F0793A5A32}"/>
                  </a:ext>
                </a:extLst>
              </p:cNvPr>
              <p:cNvSpPr txBox="1"/>
              <p:nvPr/>
            </p:nvSpPr>
            <p:spPr>
              <a:xfrm>
                <a:off x="1436910" y="6381723"/>
                <a:ext cx="5551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el-GR" altLang="zh-TW" dirty="0"/>
                  <a:t> </a:t>
                </a:r>
                <a:r>
                  <a:rPr lang="en" altLang="zh-TW" dirty="0"/>
                  <a:t>speed </a:t>
                </a:r>
                <a:r>
                  <a:rPr lang="en" altLang="zh-TW" dirty="0" err="1"/>
                  <a:t>v.s</a:t>
                </a:r>
                <a:r>
                  <a:rPr lang="en" altLang="zh-TW" dirty="0"/>
                  <a:t>. accuracy.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kumimoji="1" lang="en-US" altLang="zh-TW" dirty="0"/>
                  <a:t> No speed (Standard t-SNE).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EF1056F-B922-8746-855C-E5F0793A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0" y="6381723"/>
                <a:ext cx="5551200" cy="276999"/>
              </a:xfrm>
              <a:prstGeom prst="rect">
                <a:avLst/>
              </a:prstGeom>
              <a:blipFill>
                <a:blip r:embed="rId6"/>
                <a:stretch>
                  <a:fillRect l="-1142" t="-21739" r="-1598" b="-47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FD6FF129-596D-844F-88A7-CB8666876842}"/>
              </a:ext>
            </a:extLst>
          </p:cNvPr>
          <p:cNvGrpSpPr/>
          <p:nvPr/>
        </p:nvGrpSpPr>
        <p:grpSpPr>
          <a:xfrm>
            <a:off x="8378532" y="4201788"/>
            <a:ext cx="2575569" cy="2562427"/>
            <a:chOff x="8378532" y="4201788"/>
            <a:chExt cx="2575569" cy="256242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245CAD1-4361-8A43-BB1C-CD0075ADFB56}"/>
                </a:ext>
              </a:extLst>
            </p:cNvPr>
            <p:cNvGrpSpPr/>
            <p:nvPr/>
          </p:nvGrpSpPr>
          <p:grpSpPr>
            <a:xfrm>
              <a:off x="8378532" y="4201788"/>
              <a:ext cx="2575569" cy="2562427"/>
              <a:chOff x="8094479" y="3532763"/>
              <a:chExt cx="3224458" cy="3208006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615F605C-D258-1F47-B8BB-D72549ACE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479" y="3532763"/>
                <a:ext cx="3224458" cy="320800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3E664653-C371-6941-A25C-B8A0D54C8A67}"/>
                      </a:ext>
                    </a:extLst>
                  </p:cNvPr>
                  <p:cNvSpPr/>
                  <p:nvPr/>
                </p:nvSpPr>
                <p:spPr>
                  <a:xfrm>
                    <a:off x="8440772" y="4752756"/>
                    <a:ext cx="901243" cy="4238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TW" sz="1600" dirty="0"/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sub>
                        </m:sSub>
                      </m:oMath>
                    </a14:m>
                    <a:r>
                      <a:rPr lang="en-US" altLang="zh-TW" sz="1600" dirty="0"/>
                      <a:t>)</a:t>
                    </a:r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3E664653-C371-6941-A25C-B8A0D54C8A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0772" y="4752756"/>
                    <a:ext cx="901243" cy="42384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09" t="-7692" r="-3509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786183A-5727-0C47-8EB1-B955DC6035F4}"/>
                    </a:ext>
                  </a:extLst>
                </p:cNvPr>
                <p:cNvSpPr/>
                <p:nvPr/>
              </p:nvSpPr>
              <p:spPr>
                <a:xfrm>
                  <a:off x="10491137" y="6289390"/>
                  <a:ext cx="450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786183A-5727-0C47-8EB1-B955DC603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37" y="6289390"/>
                  <a:ext cx="45005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851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0EF2FF2-AE2D-7F40-A05C-478F4524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966938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Quadtree</a:t>
            </a:r>
          </a:p>
          <a:p>
            <a:pPr lvl="1"/>
            <a:r>
              <a:rPr kumimoji="1" lang="en-US" altLang="zh-TW" sz="2000" dirty="0"/>
              <a:t>A real example and the computation time.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2728639-B634-BF49-A17A-D4020251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16" y="2634024"/>
            <a:ext cx="6244492" cy="35125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816C14-9AAE-7448-8940-CB981CE6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708" y="2478937"/>
            <a:ext cx="4546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2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069"/>
            <a:ext cx="11353801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Brief Summary</a:t>
            </a:r>
          </a:p>
          <a:p>
            <a:r>
              <a:rPr kumimoji="1" lang="en-US" altLang="zh-TW" sz="2000" dirty="0"/>
              <a:t>t-SNE has been used in Bioinformatics, computer security, climate research, cancer research, etc.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t-SNE use the Gaussian density to calculate a similarity measure between pairs of instances (points) in the high-D data.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After that, due to the heavy tail property of the Student t-distribution, t-SNE use the Cauchy density to calculate a similarity measure between pairs of instances (points) in the low-D data.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Optimize the low-D mapping layout by minimizing </a:t>
            </a:r>
            <a:r>
              <a:rPr kumimoji="1" lang="en-US" altLang="zh-TW" sz="2000" dirty="0" err="1"/>
              <a:t>Kullback-Leibler</a:t>
            </a:r>
            <a:r>
              <a:rPr kumimoji="1" lang="en-US" altLang="zh-TW" sz="2000" dirty="0"/>
              <a:t> divergence between the two similarities.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Barnes-Hut Approximation was introduced with tree-based algorithm (Quadtree, </a:t>
            </a:r>
            <a:r>
              <a:rPr kumimoji="1" lang="en-US" altLang="zh-TW" sz="2000" dirty="0" err="1"/>
              <a:t>Octtree</a:t>
            </a:r>
            <a:r>
              <a:rPr kumimoji="1" lang="en-US" altLang="zh-TW" sz="2000" dirty="0"/>
              <a:t>) to accelerate the original t-SNE.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71399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8069"/>
                <a:ext cx="11353801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Brief Summary</a:t>
                </a:r>
              </a:p>
              <a:p>
                <a:r>
                  <a:rPr kumimoji="1" lang="en-US" altLang="zh-TW" sz="2000" dirty="0"/>
                  <a:t>There is two mainly important parameters that can be adjusted by user in t-SNE: </a:t>
                </a:r>
                <a:r>
                  <a:rPr kumimoji="1" lang="en-US" altLang="zh-TW" sz="2000" i="1" dirty="0"/>
                  <a:t>perplexity</a:t>
                </a:r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pPr marL="0" indent="0">
                  <a:buNone/>
                </a:pPr>
                <a:endParaRPr kumimoji="1" lang="en-US" altLang="zh-TW" sz="2000" i="1" dirty="0"/>
              </a:p>
              <a:p>
                <a:r>
                  <a:rPr kumimoji="1" lang="en-US" altLang="zh-TW" sz="2000" dirty="0"/>
                  <a:t>In practice, by the current experience (Google Brain), small </a:t>
                </a:r>
                <a:r>
                  <a:rPr kumimoji="1" lang="en-US" altLang="zh-TW" sz="2000" i="1" dirty="0"/>
                  <a:t>perplexity</a:t>
                </a:r>
                <a:r>
                  <a:rPr kumimoji="1" lang="en-US" altLang="zh-TW" sz="2000" dirty="0"/>
                  <a:t> (e.g. 2) tends to cluster into many small clumps. In addition, parameter suggested by the author (5 ~ 50) is not always the optimal.</a:t>
                </a:r>
              </a:p>
              <a:p>
                <a:r>
                  <a:rPr kumimoji="1" lang="en-US" altLang="zh-TW" sz="2000" dirty="0"/>
                  <a:t>By the experiment, </a:t>
                </a:r>
                <a:r>
                  <a:rPr kumimoji="1" lang="en-US" altLang="zh-TW" sz="2000" i="1" dirty="0"/>
                  <a:t>perplexity</a:t>
                </a:r>
                <a:r>
                  <a:rPr kumimoji="1" lang="en-US" altLang="zh-TW" sz="2000" dirty="0"/>
                  <a:t> value that exceeds the sample points would lead to unexpected behavior of the result.</a:t>
                </a:r>
              </a:p>
              <a:p>
                <a:r>
                  <a:rPr kumimoji="1" lang="en-US" altLang="zh-TW" sz="2000" dirty="0"/>
                  <a:t>From the result of Google Brain, t-SNE indeed has a better performance than other older dimensionality-reduction algorithms.</a:t>
                </a:r>
              </a:p>
              <a:p>
                <a:r>
                  <a:rPr kumimoji="1" lang="en-US" altLang="zh-TW" sz="2000" dirty="0"/>
                  <a:t>By studying how t-SNE behaves in simple cases (simple general case, different within- &amp; between- clusters distance, noise recognition, topology pattern), it’s possible to develop an intuition for what’s going on.</a:t>
                </a:r>
              </a:p>
              <a:p>
                <a:endParaRPr kumimoji="1" lang="en-US" altLang="zh-TW" sz="2000" dirty="0"/>
              </a:p>
              <a:p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 is a tradeoff between </a:t>
                </a:r>
                <a:r>
                  <a:rPr lang="en" altLang="zh-TW" sz="2000" dirty="0"/>
                  <a:t>speed and accuracy. The lower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altLang="zh-TW" sz="2000" dirty="0"/>
                  <a:t> is, the slower the speed is with higher accuracy.</a:t>
                </a:r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8069"/>
                <a:ext cx="11353801" cy="5583357"/>
              </a:xfrm>
              <a:blipFill>
                <a:blip r:embed="rId3"/>
                <a:stretch>
                  <a:fillRect l="-782" t="-1134" r="-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78222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TW" sz="3600" b="1" dirty="0"/>
              <a:t>Uniform Manifold Approximation and Projection</a:t>
            </a:r>
            <a:r>
              <a:rPr kumimoji="1" lang="en-US" altLang="zh-TW" b="1" dirty="0"/>
              <a:t> (UMAP)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41085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6579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259065" cy="53957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TW" sz="2400" dirty="0"/>
                  <a:t>Dimension reduction:</a:t>
                </a:r>
              </a:p>
              <a:p>
                <a:pPr lvl="1"/>
                <a:r>
                  <a:rPr kumimoji="1" lang="en-US" altLang="zh-TW" sz="2000" dirty="0"/>
                  <a:t>Preserve the data structure as much as possible.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TW" sz="2000" dirty="0"/>
                  <a:t>The structure of the data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The interrelationships between different data points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Topology</a:t>
                </a:r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Except for the concept of building weighted neighborhood-graphs, the concept for UMAP is similar to t-SNE roughly.</a:t>
                </a:r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Topology: It is concerned with the properties of a geometric object that are preserved under continuous deformations, such as stretching, twisting, crumpling and bending, but not tearing or gluing.</a:t>
                </a:r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Metric space: Simply to say, it is a space where we can measure distance.</a:t>
                </a:r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Topological space: It is defined as a set of points, along with a set of neighborhoods for each point, satisfying a set of axioms relating points and neighborhoods.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259065" cy="5395789"/>
              </a:xfrm>
              <a:blipFill>
                <a:blip r:embed="rId3"/>
                <a:stretch>
                  <a:fillRect l="-563" t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86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6579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1259065" cy="5583357"/>
          </a:xfrm>
        </p:spPr>
        <p:txBody>
          <a:bodyPr>
            <a:normAutofit/>
          </a:bodyPr>
          <a:lstStyle/>
          <a:p>
            <a:r>
              <a:rPr kumimoji="1" lang="en-US" altLang="zh-TW" sz="2200" dirty="0"/>
              <a:t>Homotopic</a:t>
            </a:r>
          </a:p>
          <a:p>
            <a:endParaRPr kumimoji="1" lang="en-US" altLang="zh-TW" sz="2200" dirty="0"/>
          </a:p>
          <a:p>
            <a:endParaRPr kumimoji="1" lang="en-US" altLang="zh-TW" sz="2200" dirty="0"/>
          </a:p>
          <a:p>
            <a:endParaRPr kumimoji="1" lang="en-US" altLang="zh-TW" sz="2200" dirty="0"/>
          </a:p>
          <a:p>
            <a:endParaRPr kumimoji="1" lang="en-US" altLang="zh-TW" sz="2200" dirty="0"/>
          </a:p>
          <a:p>
            <a:r>
              <a:rPr kumimoji="1" lang="en-US" altLang="zh-TW" sz="2200" dirty="0"/>
              <a:t>Manifold is a kind of topological space that locally resembles Euclidean space near each point.</a:t>
            </a:r>
          </a:p>
          <a:p>
            <a:endParaRPr kumimoji="1" lang="en-US" altLang="zh-TW" sz="22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2200" dirty="0"/>
          </a:p>
          <a:p>
            <a:endParaRPr kumimoji="1" lang="en-US" altLang="zh-TW" sz="2200" dirty="0"/>
          </a:p>
          <a:p>
            <a:endParaRPr kumimoji="1" lang="en-US" altLang="zh-TW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9B5F85-E7B1-1346-BE4C-1F6F85A6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64" y="4026019"/>
            <a:ext cx="3232072" cy="26332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7F926B-4244-BD43-A9BB-2B95AF46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471" y="1690688"/>
            <a:ext cx="1820562" cy="18205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A84ACA-D0AB-A345-B0FD-C4AD77402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982" y="1554806"/>
            <a:ext cx="1956444" cy="19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7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515600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Fuzzy</a:t>
            </a:r>
          </a:p>
          <a:p>
            <a:endParaRPr kumimoji="1" lang="en-US" altLang="zh-TW" sz="24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8" name="增益集 17">
                <a:extLst>
                  <a:ext uri="{FF2B5EF4-FFF2-40B4-BE49-F238E27FC236}">
                    <a16:creationId xmlns:a16="http://schemas.microsoft.com/office/drawing/2014/main" id="{4733FA3A-57CD-4943-A226-57CC69FD7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847550"/>
                  </p:ext>
                </p:extLst>
              </p:nvPr>
            </p:nvGraphicFramePr>
            <p:xfrm>
              <a:off x="1866472" y="1996665"/>
              <a:ext cx="8459056" cy="4762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8" name="增益集 17">
                <a:extLst>
                  <a:ext uri="{FF2B5EF4-FFF2-40B4-BE49-F238E27FC236}">
                    <a16:creationId xmlns:a16="http://schemas.microsoft.com/office/drawing/2014/main" id="{4733FA3A-57CD-4943-A226-57CC69FD75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6472" y="1996665"/>
                <a:ext cx="8459056" cy="476256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標題 1">
            <a:extLst>
              <a:ext uri="{FF2B5EF4-FFF2-40B4-BE49-F238E27FC236}">
                <a16:creationId xmlns:a16="http://schemas.microsoft.com/office/drawing/2014/main" id="{BECEDAA4-7093-1E48-B942-497E5FE4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6579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63E3C1-085D-A346-BCD5-DFB3E3339546}"/>
              </a:ext>
            </a:extLst>
          </p:cNvPr>
          <p:cNvSpPr txBox="1"/>
          <p:nvPr/>
        </p:nvSpPr>
        <p:spPr>
          <a:xfrm>
            <a:off x="1977081" y="1474345"/>
            <a:ext cx="888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linkClick r:id="rId5"/>
              </a:rPr>
              <a:t>https://www.youtube.com/watch?time_continue=2&amp;v=81HKNqruavc&amp;feature=emb_logo</a:t>
            </a:r>
            <a:endParaRPr kumimoji="1" lang="en" altLang="zh-TW" dirty="0"/>
          </a:p>
        </p:txBody>
      </p:sp>
    </p:spTree>
    <p:extLst>
      <p:ext uri="{BB962C8B-B14F-4D97-AF65-F5344CB8AC3E}">
        <p14:creationId xmlns:p14="http://schemas.microsoft.com/office/powerpoint/2010/main" val="37553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198827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Concept: </a:t>
            </a:r>
            <a:r>
              <a:rPr kumimoji="1" lang="en-US" altLang="zh-TW" sz="2000" dirty="0">
                <a:sym typeface="Wingdings" pitchFamily="2" charset="2"/>
              </a:rPr>
              <a:t>Build map in which distances between points reflect similarities in the original data.</a:t>
            </a:r>
          </a:p>
          <a:p>
            <a:pPr marL="0" indent="0" algn="ctr">
              <a:buNone/>
            </a:pPr>
            <a:r>
              <a:rPr kumimoji="1" lang="en-US" altLang="zh-TW" sz="2400" dirty="0"/>
              <a:t>Dimension Reduction / Embedding</a:t>
            </a:r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zh-TW" sz="2000" dirty="0"/>
          </a:p>
          <a:p>
            <a:pPr lvl="1">
              <a:lnSpc>
                <a:spcPct val="100000"/>
              </a:lnSpc>
            </a:pPr>
            <a:endParaRPr kumimoji="1" lang="en-US" altLang="zh-TW" sz="2000" dirty="0"/>
          </a:p>
          <a:p>
            <a:pPr lvl="1"/>
            <a:r>
              <a:rPr kumimoji="1" lang="en-US" altLang="zh-TW" sz="2000" dirty="0"/>
              <a:t>Minimize some objective function that measures the discrepancy between similarities in the original data and similarities in the low dimensional map.</a:t>
            </a:r>
            <a:endParaRPr kumimoji="1" lang="zh-TW" altLang="en-US" sz="24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C86C2391-2826-3B44-BF6C-F8B6A74EC95F}"/>
              </a:ext>
            </a:extLst>
          </p:cNvPr>
          <p:cNvSpPr/>
          <p:nvPr/>
        </p:nvSpPr>
        <p:spPr>
          <a:xfrm>
            <a:off x="1128585" y="2810863"/>
            <a:ext cx="4967415" cy="2026508"/>
          </a:xfrm>
          <a:prstGeom prst="roundRect">
            <a:avLst>
              <a:gd name="adj" fmla="val 123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14825CDB-1932-A64C-82D3-45E09A1BA221}"/>
              </a:ext>
            </a:extLst>
          </p:cNvPr>
          <p:cNvSpPr/>
          <p:nvPr/>
        </p:nvSpPr>
        <p:spPr>
          <a:xfrm>
            <a:off x="1042087" y="2690073"/>
            <a:ext cx="4967415" cy="2026508"/>
          </a:xfrm>
          <a:prstGeom prst="roundRect">
            <a:avLst>
              <a:gd name="adj" fmla="val 123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3CC5967-0116-8441-9AA1-0A918E3F3257}"/>
              </a:ext>
            </a:extLst>
          </p:cNvPr>
          <p:cNvSpPr/>
          <p:nvPr/>
        </p:nvSpPr>
        <p:spPr>
          <a:xfrm>
            <a:off x="955589" y="2575663"/>
            <a:ext cx="4967415" cy="2026508"/>
          </a:xfrm>
          <a:prstGeom prst="roundRect">
            <a:avLst>
              <a:gd name="adj" fmla="val 123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B9C2B1D-303A-1647-BCA0-44D72EC18E5F}"/>
              </a:ext>
            </a:extLst>
          </p:cNvPr>
          <p:cNvSpPr/>
          <p:nvPr/>
        </p:nvSpPr>
        <p:spPr>
          <a:xfrm>
            <a:off x="869091" y="2454873"/>
            <a:ext cx="4967415" cy="2026508"/>
          </a:xfrm>
          <a:prstGeom prst="roundRect">
            <a:avLst>
              <a:gd name="adj" fmla="val 123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20BB2E1-D700-4140-9F17-4A9CB7F42EE4}"/>
              </a:ext>
            </a:extLst>
          </p:cNvPr>
          <p:cNvSpPr/>
          <p:nvPr/>
        </p:nvSpPr>
        <p:spPr>
          <a:xfrm>
            <a:off x="1421027" y="315920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C3C540-4C50-E747-A9AB-3773B5D41F4B}"/>
              </a:ext>
            </a:extLst>
          </p:cNvPr>
          <p:cNvSpPr txBox="1"/>
          <p:nvPr/>
        </p:nvSpPr>
        <p:spPr>
          <a:xfrm>
            <a:off x="955589" y="2535620"/>
            <a:ext cx="22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High-Dimension Space</a:t>
            </a:r>
            <a:endParaRPr kumimoji="1"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3A3B68-9658-0844-A017-54D8FDC98857}"/>
              </a:ext>
            </a:extLst>
          </p:cNvPr>
          <p:cNvSpPr/>
          <p:nvPr/>
        </p:nvSpPr>
        <p:spPr>
          <a:xfrm>
            <a:off x="1600199" y="3568637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728F850-2E32-064E-BDBB-44634E10A7EE}"/>
              </a:ext>
            </a:extLst>
          </p:cNvPr>
          <p:cNvSpPr/>
          <p:nvPr/>
        </p:nvSpPr>
        <p:spPr>
          <a:xfrm>
            <a:off x="3445477" y="2880392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07E8EC5-AFE1-644A-AA17-178F837BF880}"/>
              </a:ext>
            </a:extLst>
          </p:cNvPr>
          <p:cNvSpPr/>
          <p:nvPr/>
        </p:nvSpPr>
        <p:spPr>
          <a:xfrm>
            <a:off x="4640991" y="2781538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64C0EDE-E217-2941-A028-3609BF0C704B}"/>
              </a:ext>
            </a:extLst>
          </p:cNvPr>
          <p:cNvSpPr/>
          <p:nvPr/>
        </p:nvSpPr>
        <p:spPr>
          <a:xfrm>
            <a:off x="3340442" y="3524365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BE01492-884E-D94E-9DB5-908CE56A5515}"/>
              </a:ext>
            </a:extLst>
          </p:cNvPr>
          <p:cNvSpPr/>
          <p:nvPr/>
        </p:nvSpPr>
        <p:spPr>
          <a:xfrm>
            <a:off x="4300152" y="3950040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451FA70-8D16-524C-990E-84007D84E4FC}"/>
              </a:ext>
            </a:extLst>
          </p:cNvPr>
          <p:cNvSpPr/>
          <p:nvPr/>
        </p:nvSpPr>
        <p:spPr>
          <a:xfrm>
            <a:off x="6661314" y="2662162"/>
            <a:ext cx="4967415" cy="2026508"/>
          </a:xfrm>
          <a:prstGeom prst="roundRect">
            <a:avLst>
              <a:gd name="adj" fmla="val 123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94FB8BB-3468-AF4B-B1D7-1F7964CF6F34}"/>
              </a:ext>
            </a:extLst>
          </p:cNvPr>
          <p:cNvSpPr/>
          <p:nvPr/>
        </p:nvSpPr>
        <p:spPr>
          <a:xfrm>
            <a:off x="7213250" y="3366495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26BD45B-E931-A046-AC60-2A65B6E1F3AA}"/>
              </a:ext>
            </a:extLst>
          </p:cNvPr>
          <p:cNvSpPr/>
          <p:nvPr/>
        </p:nvSpPr>
        <p:spPr>
          <a:xfrm>
            <a:off x="7392422" y="3775926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8DF52ED-4564-5644-B6F5-4ADB410BFA44}"/>
              </a:ext>
            </a:extLst>
          </p:cNvPr>
          <p:cNvSpPr/>
          <p:nvPr/>
        </p:nvSpPr>
        <p:spPr>
          <a:xfrm>
            <a:off x="9237700" y="3087681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C6BD702-3019-124B-9FA4-0CEF0FC40B9F}"/>
              </a:ext>
            </a:extLst>
          </p:cNvPr>
          <p:cNvSpPr/>
          <p:nvPr/>
        </p:nvSpPr>
        <p:spPr>
          <a:xfrm>
            <a:off x="10433214" y="2988827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CD42AC4-E241-E047-9886-23AAA9AF3030}"/>
              </a:ext>
            </a:extLst>
          </p:cNvPr>
          <p:cNvSpPr/>
          <p:nvPr/>
        </p:nvSpPr>
        <p:spPr>
          <a:xfrm>
            <a:off x="9132665" y="3731654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36BEEC3B-30A7-104E-9A51-C50CA187BE35}"/>
              </a:ext>
            </a:extLst>
          </p:cNvPr>
          <p:cNvSpPr/>
          <p:nvPr/>
        </p:nvSpPr>
        <p:spPr>
          <a:xfrm>
            <a:off x="10092375" y="4157329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CE31E2-F591-534A-A73E-1B9F5C32016B}"/>
              </a:ext>
            </a:extLst>
          </p:cNvPr>
          <p:cNvSpPr txBox="1"/>
          <p:nvPr/>
        </p:nvSpPr>
        <p:spPr>
          <a:xfrm>
            <a:off x="6746790" y="2709916"/>
            <a:ext cx="267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Low-Dimension Mapping</a:t>
            </a:r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D89A427D-9F89-594C-B3C1-6F15DB44DBC2}"/>
              </a:ext>
            </a:extLst>
          </p:cNvPr>
          <p:cNvSpPr/>
          <p:nvPr/>
        </p:nvSpPr>
        <p:spPr>
          <a:xfrm>
            <a:off x="3971748" y="3257013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2F4819F-99B1-364D-B730-6DE932B8D5E5}"/>
              </a:ext>
            </a:extLst>
          </p:cNvPr>
          <p:cNvSpPr/>
          <p:nvPr/>
        </p:nvSpPr>
        <p:spPr>
          <a:xfrm>
            <a:off x="9809840" y="3425511"/>
            <a:ext cx="197708" cy="1977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93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7152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Fuzzy</a:t>
                </a:r>
              </a:p>
              <a:p>
                <a:pPr lvl="1"/>
                <a:r>
                  <a:rPr kumimoji="1" lang="en-US" altLang="zh-TW" sz="2000" dirty="0"/>
                  <a:t>Another way to illustrate the uncertainty. (Different from the probability.)</a:t>
                </a:r>
              </a:p>
              <a:p>
                <a:pPr lvl="1"/>
                <a:r>
                  <a:rPr kumimoji="1" lang="en-US" altLang="zh-TW" sz="2000" dirty="0"/>
                  <a:t>Example: Having a date with a heterosexual stranger.</a:t>
                </a:r>
              </a:p>
              <a:p>
                <a:pPr lvl="2"/>
                <a:r>
                  <a:rPr kumimoji="1" lang="en-US" altLang="zh-TW" sz="1600" dirty="0"/>
                  <a:t>Before seeing the appearance of the stranger, we are not sure whether she (he) is beautiful (handsome)</a:t>
                </a:r>
              </a:p>
              <a:p>
                <a:pPr marL="914400" lvl="2" indent="0">
                  <a:buNone/>
                </a:pPr>
                <a:r>
                  <a:rPr kumimoji="1" lang="en-US" altLang="zh-TW" sz="1600" b="0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600" dirty="0"/>
                  <a:t> Probability.</a:t>
                </a:r>
                <a:endParaRPr kumimoji="1" lang="en-US" altLang="zh-TW" sz="1400" dirty="0"/>
              </a:p>
              <a:p>
                <a:pPr lvl="2"/>
                <a:r>
                  <a:rPr kumimoji="1" lang="en-US" altLang="zh-TW" sz="1600" dirty="0"/>
                  <a:t>After seeing the appearance of the stranger, sometimes we still cannot conclude she (he) is beautiful (handsome). Furthermore, we might judge this by the "degree" of beautiful (handsome).</a:t>
                </a:r>
              </a:p>
              <a:p>
                <a:pPr marL="914400" lvl="2" indent="0">
                  <a:buNone/>
                </a:pPr>
                <a:r>
                  <a:rPr kumimoji="1" lang="en-US" altLang="zh-TW" sz="1600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600" dirty="0"/>
                  <a:t> Fuzzy.</a:t>
                </a:r>
                <a:endParaRPr kumimoji="1" lang="en-US" altLang="zh-TW" sz="2400" dirty="0"/>
              </a:p>
              <a:p>
                <a:r>
                  <a:rPr kumimoji="1" lang="en-US" altLang="zh-TW" sz="2400" dirty="0"/>
                  <a:t>Fuzzy set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zh-TW" sz="2000" dirty="0"/>
                  <a:t>It is somewhat like sets whose elements have degrees of membership.</a:t>
                </a:r>
                <a:endParaRPr kumimoji="1" lang="en-US" altLang="zh-TW" sz="2400" dirty="0"/>
              </a:p>
              <a:p>
                <a:r>
                  <a:rPr kumimoji="1" lang="en-US" altLang="zh-TW" sz="2400" dirty="0"/>
                  <a:t>Membership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is a set,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000" dirty="0"/>
                  <a:t> is a point, and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2000" dirty="0"/>
                  <a:t> is an arbitrary subset of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/>
                  <a:t>: The degree of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000" dirty="0"/>
                  <a:t> belongs to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20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(formal term: The membership strength of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to the set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2000" dirty="0"/>
                  <a:t>.)</a:t>
                </a:r>
              </a:p>
              <a:p>
                <a:pPr lvl="1"/>
                <a:r>
                  <a:rPr kumimoji="1" lang="en-US" altLang="zh-TW" sz="2000" dirty="0"/>
                  <a:t>It quantifies the grade of membership of the element in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to the fuzzy set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1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4352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6BBF02-5B44-9648-BAE8-34F29597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5"/>
          <a:stretch/>
        </p:blipFill>
        <p:spPr>
          <a:xfrm>
            <a:off x="7179276" y="1462212"/>
            <a:ext cx="4287010" cy="3258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Membership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sz="2400" dirty="0"/>
              </a:p>
              <a:p>
                <a:pPr lvl="1"/>
                <a:r>
                  <a:rPr kumimoji="1" lang="en-US" altLang="zh-TW" sz="2000" dirty="0"/>
                  <a:t>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1600" dirty="0"/>
                  <a:t>: 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Young,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Middle-Aged,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Old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  <m:t>1,                  0</m:t>
                            </m:r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</m:t>
                            </m:r>
                          </m:e>
                          <m:e>
                            <m:f>
                              <m:fPr>
                                <m:ctrl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TW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zh-TW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TW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kumimoji="1" lang="en-US" altLang="zh-TW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−25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TW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  <m:t>,    25</m:t>
                            </m:r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TW" sz="16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Fuzzy operators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Define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2000" dirty="0"/>
                  <a:t> are fuzzy sets.</a:t>
                </a:r>
              </a:p>
              <a:p>
                <a:pPr lvl="1"/>
                <a:r>
                  <a:rPr kumimoji="1" lang="en-US" altLang="zh-TW" sz="2000" dirty="0"/>
                  <a:t>Complement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1" lang="en-US" altLang="zh-TW" sz="20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sz="1600" dirty="0"/>
              </a:p>
              <a:p>
                <a:pPr lvl="1"/>
                <a:r>
                  <a:rPr kumimoji="1" lang="en-US" altLang="zh-TW" sz="2000" dirty="0"/>
                  <a:t>Intersection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2000" dirty="0"/>
                  <a:t> (T-norms):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sz="1600" dirty="0"/>
              </a:p>
              <a:p>
                <a:pPr lvl="1"/>
                <a:r>
                  <a:rPr kumimoji="1" lang="en-US" altLang="zh-TW" sz="2000" dirty="0"/>
                  <a:t>Union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2000" dirty="0"/>
                  <a:t> (T-conorms, S-norms):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TW" sz="1600" b="0" i="0" smtClean="0">
                            <a:latin typeface="Cambria Math" panose="02040503050406030204" pitchFamily="18" charset="0"/>
                          </a:rPr>
                          <m:t>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sz="1600" dirty="0"/>
              </a:p>
              <a:p>
                <a:pPr lvl="2"/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4"/>
                <a:stretch>
                  <a:fillRect l="-724" t="-20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7C44DD5-8ED1-A74E-A667-1029C852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05" y="3932881"/>
            <a:ext cx="2119536" cy="1345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D7787E-81FE-FE42-A1EB-EFC8FE8E4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652" y="5278056"/>
            <a:ext cx="2471587" cy="15901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888DEA-BDF0-3643-8862-F18DE8BE5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482" y="5251747"/>
            <a:ext cx="2586540" cy="16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Common operators for fuzzy operators</a:t>
                </a:r>
              </a:p>
              <a:p>
                <a:pPr lvl="1"/>
                <a:r>
                  <a:rPr kumimoji="1" lang="en-US" altLang="zh-TW" sz="2000" dirty="0"/>
                  <a:t>Intersection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en-US" altLang="zh-TW" sz="2000" dirty="0"/>
              </a:p>
              <a:p>
                <a:pPr lvl="2"/>
                <a:r>
                  <a:rPr kumimoji="1" lang="en-US" altLang="zh-TW" sz="1800" b="0" dirty="0"/>
                  <a:t>Logical Product, Standard Intersection: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Algebraic Product: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Bounded Product: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Union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kumimoji="1" lang="en-US" altLang="zh-TW" sz="2000" dirty="0"/>
              </a:p>
              <a:p>
                <a:pPr lvl="2"/>
                <a:r>
                  <a:rPr kumimoji="1" lang="en-US" altLang="zh-TW" sz="1800" dirty="0"/>
                  <a:t>Logical Sum, Standard Union: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Algebraic Sum: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⊞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Bounded Sum: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kumimoji="1"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2000" dirty="0"/>
              </a:p>
              <a:p>
                <a:pPr lvl="2"/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6351BAB6-37C4-AB4C-9CBA-6EF3A65E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074" y="1666402"/>
            <a:ext cx="1741497" cy="11838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A43887-79B5-894F-9FC1-7E92BF10A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467" y="1660302"/>
            <a:ext cx="1831795" cy="11899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543AB4-0116-2C44-A74C-A39B6E122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9468" y="2851725"/>
            <a:ext cx="2017146" cy="13296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E6901C-694F-C04A-8CD3-99CFF8D35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196" y="4334759"/>
            <a:ext cx="1737463" cy="11763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60F4AAF-07AE-2140-B68A-7A98D91D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451" y="4334758"/>
            <a:ext cx="1794811" cy="12190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90472F-DA0E-7F43-88EA-64EC138943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06"/>
          <a:stretch/>
        </p:blipFill>
        <p:spPr>
          <a:xfrm>
            <a:off x="10012547" y="5531369"/>
            <a:ext cx="1955015" cy="13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6DD4573D-32D0-B040-A22F-12E4872B5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Measurement of the information for fuzzy</a:t>
                </a:r>
              </a:p>
              <a:p>
                <a:pPr lvl="1"/>
                <a:r>
                  <a:rPr kumimoji="1" lang="en-US" altLang="zh-TW" sz="2000" dirty="0"/>
                  <a:t>Herein, because there is </a:t>
                </a:r>
                <a:r>
                  <a:rPr lang="en" altLang="zh-TW" sz="2000" dirty="0"/>
                  <a:t>no probabilistic concept, we need to redefine all the measurement.</a:t>
                </a:r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Each measurement has many definitions, so the choice depends on the favor.</a:t>
                </a:r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Shannon entropy (Li and Liu):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kumimoji="1" lang="en-US" altLang="zh-TW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kumimoji="1"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func>
                              <m:funcPr>
                                <m:ctrlPr>
                                  <a:rPr kumimoji="1" lang="en-US" altLang="zh-TW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" altLang="zh-TW" sz="1800" dirty="0"/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Cross entropy: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TW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kumimoji="1"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func>
                              <m:func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kumimoji="1" lang="en-US" altLang="zh-TW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TW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" altLang="zh-TW" sz="1800" dirty="0"/>
              </a:p>
              <a:p>
                <a:pPr lvl="2"/>
                <a:r>
                  <a:rPr lang="en" altLang="zh-TW" sz="1800" dirty="0"/>
                  <a:t>From </a:t>
                </a:r>
                <a:r>
                  <a:rPr lang="en" altLang="zh-TW" sz="1800" dirty="0">
                    <a:hlinkClick r:id="rId2"/>
                  </a:rPr>
                  <a:t>https://link.springer.com/article/10.1186/s40467-015-0029-5</a:t>
                </a:r>
                <a:endParaRPr lang="en" altLang="zh-TW" sz="1800" dirty="0"/>
              </a:p>
              <a:p>
                <a:pPr marL="457200" lvl="1" indent="0">
                  <a:buNone/>
                </a:pPr>
                <a:endParaRPr lang="en" altLang="zh-TW" sz="2000" dirty="0"/>
              </a:p>
              <a:p>
                <a:pPr lvl="1"/>
                <a:r>
                  <a:rPr lang="en" altLang="zh-TW" sz="2000" dirty="0"/>
                  <a:t>Jensen-Shannon divergence:</a:t>
                </a:r>
              </a:p>
              <a:p>
                <a:pPr lvl="2"/>
                <a:r>
                  <a:rPr lang="zh-TW" altLang="en-US" sz="1800" dirty="0">
                    <a:hlinkClick r:id="rId3"/>
                  </a:rPr>
                  <a:t>https://www.sciencedirect.com/science/article/abs/pii/S1568494619301693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6DD4573D-32D0-B040-A22F-12E4872B5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4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D3B26940-D97E-4942-AEC6-C82DDD9F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219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607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Topology Primer</a:t>
                </a:r>
              </a:p>
              <a:p>
                <a:r>
                  <a:rPr kumimoji="1" lang="en-US" altLang="zh-TW" sz="2400" dirty="0"/>
                  <a:t>Simplices and some definitions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A foundation to build a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/>
                  <a:t>-dimensional object geometrically.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building blocks.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/>
                  <a:t>-simplex: The convex hull of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TW" sz="2000" dirty="0"/>
                  <a:t> independent points.</a:t>
                </a:r>
              </a:p>
              <a:p>
                <a:pPr lvl="1"/>
                <a:r>
                  <a:rPr kumimoji="1" lang="en-US" altLang="zh-TW" sz="2000" dirty="0"/>
                  <a:t>Face: The convex hull of any nonempty subset of the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sz="2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TW" sz="2000" dirty="0"/>
                  <a:t> points that define a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/>
                  <a:t>-simplex is called a face of the simplex.</a:t>
                </a:r>
              </a:p>
              <a:p>
                <a:pPr lvl="1"/>
                <a:r>
                  <a:rPr kumimoji="1" lang="en-US" altLang="zh-TW" sz="2000" dirty="0"/>
                  <a:t>Example:</a:t>
                </a:r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It can be used to build the easy combinatorial representation of topological space.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84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97B14AD-BB24-2F4B-94BE-13A4988FB747}"/>
                  </a:ext>
                </a:extLst>
              </p:cNvPr>
              <p:cNvSpPr/>
              <p:nvPr/>
            </p:nvSpPr>
            <p:spPr>
              <a:xfrm>
                <a:off x="2196496" y="3874530"/>
                <a:ext cx="109651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TW" dirty="0"/>
                  <a:t>-simplex</a:t>
                </a:r>
              </a:p>
              <a:p>
                <a:pPr algn="ctr"/>
                <a:r>
                  <a:rPr lang="en-US" altLang="zh-TW" dirty="0"/>
                  <a:t>(point)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97B14AD-BB24-2F4B-94BE-13A4988FB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96" y="3874530"/>
                <a:ext cx="1096519" cy="646331"/>
              </a:xfrm>
              <a:prstGeom prst="rect">
                <a:avLst/>
              </a:prstGeom>
              <a:blipFill>
                <a:blip r:embed="rId4"/>
                <a:stretch>
                  <a:fillRect t="-3846" r="-4598"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C6B26C8-8D19-2D42-97E4-6BAD9C79D030}"/>
                  </a:ext>
                </a:extLst>
              </p:cNvPr>
              <p:cNvSpPr/>
              <p:nvPr/>
            </p:nvSpPr>
            <p:spPr>
              <a:xfrm>
                <a:off x="3897530" y="3874530"/>
                <a:ext cx="15322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-simplex</a:t>
                </a:r>
              </a:p>
              <a:p>
                <a:pPr algn="ctr"/>
                <a:r>
                  <a:rPr lang="en-US" altLang="zh-TW" dirty="0"/>
                  <a:t>(line segment)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C6B26C8-8D19-2D42-97E4-6BAD9C79D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30" y="3874530"/>
                <a:ext cx="1532279" cy="646331"/>
              </a:xfrm>
              <a:prstGeom prst="rect">
                <a:avLst/>
              </a:prstGeom>
              <a:blipFill>
                <a:blip r:embed="rId5"/>
                <a:stretch>
                  <a:fillRect l="-2459" t="-3846" r="-2459"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9163B56-E711-2A43-9223-D162304396B0}"/>
                  </a:ext>
                </a:extLst>
              </p:cNvPr>
              <p:cNvSpPr/>
              <p:nvPr/>
            </p:nvSpPr>
            <p:spPr>
              <a:xfrm>
                <a:off x="6034825" y="3874529"/>
                <a:ext cx="109651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zh-TW" dirty="0"/>
                  <a:t>-simplex</a:t>
                </a:r>
              </a:p>
              <a:p>
                <a:pPr algn="ctr"/>
                <a:r>
                  <a:rPr lang="en-US" altLang="zh-TW" dirty="0"/>
                  <a:t>(triangle)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9163B56-E711-2A43-9223-D1623043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825" y="3874529"/>
                <a:ext cx="1096519" cy="646331"/>
              </a:xfrm>
              <a:prstGeom prst="rect">
                <a:avLst/>
              </a:prstGeom>
              <a:blipFill>
                <a:blip r:embed="rId6"/>
                <a:stretch>
                  <a:fillRect l="-1136" t="-3846" r="-2273"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5344C0-9BD2-6A42-BB95-F5156ACCC679}"/>
                  </a:ext>
                </a:extLst>
              </p:cNvPr>
              <p:cNvSpPr/>
              <p:nvPr/>
            </p:nvSpPr>
            <p:spPr>
              <a:xfrm>
                <a:off x="7782492" y="3874528"/>
                <a:ext cx="14564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en-US" altLang="zh-TW" dirty="0"/>
                  <a:t>-simplex</a:t>
                </a:r>
              </a:p>
              <a:p>
                <a:pPr algn="ctr"/>
                <a:r>
                  <a:rPr lang="en-US" altLang="zh-TW" dirty="0"/>
                  <a:t>(tetrahedron)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5344C0-9BD2-6A42-BB95-F5156ACCC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492" y="3874528"/>
                <a:ext cx="1456488" cy="646331"/>
              </a:xfrm>
              <a:prstGeom prst="rect">
                <a:avLst/>
              </a:prstGeom>
              <a:blipFill>
                <a:blip r:embed="rId7"/>
                <a:stretch>
                  <a:fillRect l="-2609" t="-3846" r="-3478"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684E68E2-51F3-0941-B34A-6DD6BEBBA2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675"/>
          <a:stretch/>
        </p:blipFill>
        <p:spPr>
          <a:xfrm>
            <a:off x="2070168" y="4520859"/>
            <a:ext cx="7166338" cy="127483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6287441-07FF-EA44-9131-917696D9F4C7}"/>
              </a:ext>
            </a:extLst>
          </p:cNvPr>
          <p:cNvCxnSpPr>
            <a:cxnSpLocks/>
          </p:cNvCxnSpPr>
          <p:nvPr/>
        </p:nvCxnSpPr>
        <p:spPr>
          <a:xfrm flipV="1">
            <a:off x="8625016" y="4819134"/>
            <a:ext cx="611490" cy="3954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FD007D-DC08-6649-9FF9-122124475EB9}"/>
                  </a:ext>
                </a:extLst>
              </p:cNvPr>
              <p:cNvSpPr/>
              <p:nvPr/>
            </p:nvSpPr>
            <p:spPr>
              <a:xfrm>
                <a:off x="7607659" y="5809189"/>
                <a:ext cx="2048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/>
                  <a:t>Face: 4x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zh-TW" dirty="0"/>
                  <a:t>-</a:t>
                </a:r>
                <a:r>
                  <a:rPr kumimoji="1" lang="en-US" altLang="zh-TW" dirty="0" err="1"/>
                  <a:t>simplices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FD007D-DC08-6649-9FF9-122124475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659" y="5809189"/>
                <a:ext cx="2048959" cy="369332"/>
              </a:xfrm>
              <a:prstGeom prst="rect">
                <a:avLst/>
              </a:prstGeom>
              <a:blipFill>
                <a:blip r:embed="rId9"/>
                <a:stretch>
                  <a:fillRect l="-1852" t="-3333" r="-123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ECBAC2-412C-ED41-9BF0-97A316787889}"/>
                  </a:ext>
                </a:extLst>
              </p:cNvPr>
              <p:cNvSpPr/>
              <p:nvPr/>
            </p:nvSpPr>
            <p:spPr>
              <a:xfrm>
                <a:off x="5558508" y="5809189"/>
                <a:ext cx="2049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/>
                  <a:t>Face: 3x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-</a:t>
                </a:r>
                <a:r>
                  <a:rPr kumimoji="1" lang="en-US" altLang="zh-TW" dirty="0" err="1"/>
                  <a:t>simplices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ECBAC2-412C-ED41-9BF0-97A316787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508" y="5809189"/>
                <a:ext cx="2049151" cy="369332"/>
              </a:xfrm>
              <a:prstGeom prst="rect">
                <a:avLst/>
              </a:prstGeom>
              <a:blipFill>
                <a:blip r:embed="rId10"/>
                <a:stretch>
                  <a:fillRect l="-2469" t="-3333" r="-123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2219A03F-6230-554F-BDCF-FBD07501335F}"/>
              </a:ext>
            </a:extLst>
          </p:cNvPr>
          <p:cNvSpPr/>
          <p:nvPr/>
        </p:nvSpPr>
        <p:spPr>
          <a:xfrm>
            <a:off x="9236506" y="4604280"/>
            <a:ext cx="60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Face</a:t>
            </a:r>
            <a:endParaRPr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319E9CF-3B90-734F-8C2F-525DD35841B0}"/>
              </a:ext>
            </a:extLst>
          </p:cNvPr>
          <p:cNvCxnSpPr>
            <a:cxnSpLocks/>
          </p:cNvCxnSpPr>
          <p:nvPr/>
        </p:nvCxnSpPr>
        <p:spPr>
          <a:xfrm flipV="1">
            <a:off x="6811748" y="4923980"/>
            <a:ext cx="340106" cy="1857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6485116-F568-3D47-8094-CB472378DA34}"/>
              </a:ext>
            </a:extLst>
          </p:cNvPr>
          <p:cNvSpPr/>
          <p:nvPr/>
        </p:nvSpPr>
        <p:spPr>
          <a:xfrm>
            <a:off x="7151854" y="4604280"/>
            <a:ext cx="60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Face</a:t>
            </a:r>
            <a:endParaRPr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5AAF1919-0B85-494E-B5D1-1795EF7A681E}"/>
              </a:ext>
            </a:extLst>
          </p:cNvPr>
          <p:cNvCxnSpPr>
            <a:cxnSpLocks/>
          </p:cNvCxnSpPr>
          <p:nvPr/>
        </p:nvCxnSpPr>
        <p:spPr>
          <a:xfrm flipV="1">
            <a:off x="4222624" y="5099576"/>
            <a:ext cx="611490" cy="3954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9FC642F-02AA-9D4D-B404-212A64D19247}"/>
              </a:ext>
            </a:extLst>
          </p:cNvPr>
          <p:cNvSpPr/>
          <p:nvPr/>
        </p:nvSpPr>
        <p:spPr>
          <a:xfrm>
            <a:off x="4821757" y="4872365"/>
            <a:ext cx="60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F0D8556-A0A2-F042-891B-55575B34A888}"/>
                  </a:ext>
                </a:extLst>
              </p:cNvPr>
              <p:cNvSpPr/>
              <p:nvPr/>
            </p:nvSpPr>
            <p:spPr>
              <a:xfrm>
                <a:off x="3400626" y="5795697"/>
                <a:ext cx="2049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/>
                  <a:t>Face: 2x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TW" dirty="0"/>
                  <a:t>-simplices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F0D8556-A0A2-F042-891B-55575B34A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626" y="5795697"/>
                <a:ext cx="2049151" cy="369332"/>
              </a:xfrm>
              <a:prstGeom prst="rect">
                <a:avLst/>
              </a:prstGeom>
              <a:blipFill>
                <a:blip r:embed="rId11"/>
                <a:stretch>
                  <a:fillRect l="-2469" t="-6897" r="-1235" b="-241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621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9066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Simplicial Complex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Glue simplices along their faces to form simplicial complexes.</a:t>
                </a:r>
              </a:p>
              <a:p>
                <a:pPr lvl="1"/>
                <a:r>
                  <a:rPr kumimoji="1" lang="en-US" altLang="zh-TW" sz="2000" dirty="0"/>
                  <a:t>It can build in practice for almost any topological space.</a:t>
                </a:r>
              </a:p>
              <a:p>
                <a:pPr lvl="1"/>
                <a:r>
                  <a:rPr kumimoji="1" lang="en-US" altLang="zh-TW" sz="2000" dirty="0"/>
                  <a:t>Complicated and continuous topology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TW" sz="2000" dirty="0"/>
                  <a:t> Finite, simple and combinatorial objects.</a:t>
                </a:r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AC263C09-1292-E14F-80C6-0F47036E4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93" y="2931909"/>
            <a:ext cx="5600615" cy="39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9066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Connected space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Disconnected space: A space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is disconnected if exists non-empty open sets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000" dirty="0"/>
                  <a:t> of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such that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kumimoji="1" lang="en-US" altLang="zh-TW" sz="20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pPr lvl="1"/>
                <a:r>
                  <a:rPr kumimoji="1" lang="en-US" altLang="zh-TW" sz="2000" dirty="0"/>
                  <a:t>Connected space: A space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is called connected if it is not disconnected.</a:t>
                </a:r>
              </a:p>
              <a:p>
                <a:r>
                  <a:rPr kumimoji="1" lang="en-US" altLang="zh-TW" sz="2400" dirty="0"/>
                  <a:t>Locally connected space</a:t>
                </a:r>
              </a:p>
              <a:p>
                <a:pPr lvl="1"/>
                <a:r>
                  <a:rPr kumimoji="1" lang="en-US" altLang="zh-TW" sz="2000" dirty="0"/>
                  <a:t>Locally connected: A space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is locally connected at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000" dirty="0"/>
                  <a:t>, if every neighborhood of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000" dirty="0"/>
                  <a:t> contains a connected open neighborhood. </a:t>
                </a:r>
              </a:p>
              <a:p>
                <a:pPr lvl="1"/>
                <a:r>
                  <a:rPr kumimoji="1" lang="en-US" altLang="zh-TW" sz="2000" dirty="0"/>
                  <a:t>Locally connected space: A space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 is called locally connected if it is locally connected at every point </a:t>
                </a:r>
                <a14:m>
                  <m:oMath xmlns:m="http://schemas.openxmlformats.org/officeDocument/2006/math">
                    <m:r>
                      <a:rPr kumimoji="1"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en-US" altLang="zh-TW" sz="2000" dirty="0"/>
                  <a:t>. </a:t>
                </a:r>
              </a:p>
              <a:p>
                <a:pPr lvl="1"/>
                <a:r>
                  <a:rPr kumimoji="1" lang="en-US" altLang="zh-TW" sz="2000" dirty="0"/>
                  <a:t>Example: </a:t>
                </a:r>
              </a:p>
              <a:p>
                <a:pPr lvl="2"/>
                <a:r>
                  <a:rPr kumimoji="1" lang="en-US" altLang="zh-TW" sz="1800" dirty="0"/>
                  <a:t>The space </a:t>
                </a:r>
                <a14:m>
                  <m:oMath xmlns:m="http://schemas.openxmlformats.org/officeDocument/2006/math">
                    <m:r>
                      <a:rPr kumimoji="1"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kumimoji="1" lang="en-US" altLang="zh-TW" sz="1800" dirty="0"/>
                  <a:t> (rational numbers) is neither connected nor locally connected.</a:t>
                </a:r>
              </a:p>
              <a:p>
                <a:pPr lvl="2"/>
                <a:r>
                  <a:rPr kumimoji="1" lang="en-US" altLang="zh-TW" sz="1800" dirty="0"/>
                  <a:t>The subspace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kumimoji="1" lang="en-US" altLang="zh-TW" sz="1800" i="1" dirty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of the real 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en-US" altLang="zh-TW" sz="1800" dirty="0"/>
                  <a:t> is locally connected but not connected.</a:t>
                </a:r>
              </a:p>
              <a:p>
                <a:pPr lvl="2"/>
                <a:r>
                  <a:rPr kumimoji="1" lang="en-US" altLang="zh-TW" sz="1800" dirty="0"/>
                  <a:t>Manifold is locally connected.</a:t>
                </a:r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580A366A-79F5-0D46-914F-7356BF43C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89" y="5436972"/>
            <a:ext cx="1421027" cy="14210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08B0EA-271E-0747-A41E-B0E67842DDEA}"/>
              </a:ext>
            </a:extLst>
          </p:cNvPr>
          <p:cNvSpPr/>
          <p:nvPr/>
        </p:nvSpPr>
        <p:spPr>
          <a:xfrm>
            <a:off x="6497910" y="560618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Connected space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46C332-66BF-D944-A22E-B137FFEAD591}"/>
              </a:ext>
            </a:extLst>
          </p:cNvPr>
          <p:cNvSpPr/>
          <p:nvPr/>
        </p:nvSpPr>
        <p:spPr>
          <a:xfrm>
            <a:off x="6497910" y="6119683"/>
            <a:ext cx="204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Disconnected space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0BD839-2C48-9842-B37F-0FFD8E0FB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018" y="5469283"/>
            <a:ext cx="1344225" cy="13022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45A0D8-015F-CB45-95D0-E8CF2FA8FD43}"/>
              </a:ext>
            </a:extLst>
          </p:cNvPr>
          <p:cNvSpPr/>
          <p:nvPr/>
        </p:nvSpPr>
        <p:spPr>
          <a:xfrm>
            <a:off x="9748076" y="6392534"/>
            <a:ext cx="2408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600" i="1" dirty="0">
                <a:solidFill>
                  <a:srgbClr val="222222"/>
                </a:solidFill>
                <a:latin typeface="Arial" panose="020B0604020202020204" pitchFamily="34" charset="0"/>
              </a:rPr>
              <a:t>V</a:t>
            </a:r>
            <a:r>
              <a:rPr lang="en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 is a neighborhood of </a:t>
            </a:r>
            <a:r>
              <a:rPr lang="en" altLang="zh-TW" sz="1600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endParaRPr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5D42B4-86F7-B94C-A589-8430E0E9C415}"/>
              </a:ext>
            </a:extLst>
          </p:cNvPr>
          <p:cNvSpPr/>
          <p:nvPr/>
        </p:nvSpPr>
        <p:spPr>
          <a:xfrm>
            <a:off x="9357200" y="5596042"/>
            <a:ext cx="2251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200" dirty="0">
                <a:solidFill>
                  <a:srgbClr val="222222"/>
                </a:solidFill>
                <a:latin typeface="Arial" panose="020B0604020202020204" pitchFamily="34" charset="0"/>
              </a:rPr>
              <a:t>A connected open set (neighborhood)</a:t>
            </a:r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1145AE-4C63-6A44-B9A6-D3034CE1E281}"/>
              </a:ext>
            </a:extLst>
          </p:cNvPr>
          <p:cNvSpPr/>
          <p:nvPr/>
        </p:nvSpPr>
        <p:spPr>
          <a:xfrm>
            <a:off x="6493554" y="6448513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Locally connected space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427DC78-5910-2740-8B5C-C6DCDD975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845" y="5724271"/>
            <a:ext cx="1544595" cy="10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1506201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Open cover and </a:t>
            </a:r>
            <a:r>
              <a:rPr kumimoji="1" lang="en-US" altLang="zh-TW" sz="2400" dirty="0" err="1"/>
              <a:t>Čech</a:t>
            </a:r>
            <a:r>
              <a:rPr kumimoji="1" lang="en-US" altLang="zh-TW" sz="2400" dirty="0"/>
              <a:t> complex</a:t>
            </a:r>
          </a:p>
          <a:p>
            <a:pPr lvl="1"/>
            <a:r>
              <a:rPr lang="en" altLang="zh-TW" sz="2000" dirty="0"/>
              <a:t>Open cover: A family of sets whose union is the </a:t>
            </a:r>
            <a:r>
              <a:rPr lang="en" altLang="zh-TW" sz="2000" dirty="0">
                <a:solidFill>
                  <a:srgbClr val="FF0000"/>
                </a:solidFill>
              </a:rPr>
              <a:t>whole</a:t>
            </a:r>
            <a:r>
              <a:rPr lang="en" altLang="zh-TW" sz="2000" dirty="0"/>
              <a:t> space.</a:t>
            </a:r>
          </a:p>
          <a:p>
            <a:pPr lvl="1"/>
            <a:r>
              <a:rPr lang="en" altLang="zh-TW" sz="2000" dirty="0" err="1"/>
              <a:t>Čech</a:t>
            </a:r>
            <a:r>
              <a:rPr lang="en" altLang="zh-TW" sz="2000" dirty="0"/>
              <a:t> complex: A combinatorial way to covert the open cover into a simplicial complex.</a:t>
            </a:r>
          </a:p>
          <a:p>
            <a:pPr lvl="1"/>
            <a:r>
              <a:rPr kumimoji="1" lang="en-US" altLang="zh-TW" sz="2000" dirty="0"/>
              <a:t>Nerve theorem: It ensures the homotopical equivalence (No information loss). 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7C6491D-6559-9E41-B189-596709E7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06" y="3057716"/>
            <a:ext cx="3564925" cy="28693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AECB7A-5EBA-EA4E-A4BD-2EE92D86C181}"/>
              </a:ext>
            </a:extLst>
          </p:cNvPr>
          <p:cNvSpPr/>
          <p:nvPr/>
        </p:nvSpPr>
        <p:spPr>
          <a:xfrm>
            <a:off x="1108294" y="5932309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dirty="0"/>
              <a:t>Open cover</a:t>
            </a:r>
          </a:p>
          <a:p>
            <a:pPr algn="ctr"/>
            <a:r>
              <a:rPr lang="en" altLang="zh-TW" dirty="0"/>
              <a:t>(complicated and continuous topology)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F8C0AFE-00A8-5247-9E3E-BF90C92A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93" y="3453499"/>
            <a:ext cx="3241417" cy="24735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E321310-5B05-874B-865A-8B35D1F28DBC}"/>
              </a:ext>
            </a:extLst>
          </p:cNvPr>
          <p:cNvSpPr/>
          <p:nvPr/>
        </p:nvSpPr>
        <p:spPr>
          <a:xfrm>
            <a:off x="7910510" y="5927046"/>
            <a:ext cx="3451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dirty="0"/>
              <a:t>Simplicial complex, </a:t>
            </a:r>
            <a:r>
              <a:rPr kumimoji="1" lang="en-US" altLang="zh-TW" dirty="0" err="1"/>
              <a:t>Čech</a:t>
            </a:r>
            <a:r>
              <a:rPr kumimoji="1" lang="en-US" altLang="zh-TW" dirty="0"/>
              <a:t> complex</a:t>
            </a:r>
            <a:endParaRPr lang="en" altLang="zh-TW" dirty="0"/>
          </a:p>
          <a:p>
            <a:pPr algn="ctr"/>
            <a:r>
              <a:rPr lang="en" altLang="zh-TW" dirty="0"/>
              <a:t>(Simple and combinatorial objects)</a:t>
            </a:r>
            <a:endParaRPr lang="zh-TW" altLang="en-US" dirty="0"/>
          </a:p>
        </p:txBody>
      </p:sp>
      <p:sp>
        <p:nvSpPr>
          <p:cNvPr id="16" name="左-右雙向箭號 15">
            <a:extLst>
              <a:ext uri="{FF2B5EF4-FFF2-40B4-BE49-F238E27FC236}">
                <a16:creationId xmlns:a16="http://schemas.microsoft.com/office/drawing/2014/main" id="{CE515ADD-CD8F-E743-BE4D-88A912967075}"/>
              </a:ext>
            </a:extLst>
          </p:cNvPr>
          <p:cNvSpPr/>
          <p:nvPr/>
        </p:nvSpPr>
        <p:spPr>
          <a:xfrm>
            <a:off x="5177481" y="4386649"/>
            <a:ext cx="2360141" cy="3954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09A9F7-1032-A745-9041-A458BACAC041}"/>
              </a:ext>
            </a:extLst>
          </p:cNvPr>
          <p:cNvSpPr/>
          <p:nvPr/>
        </p:nvSpPr>
        <p:spPr>
          <a:xfrm>
            <a:off x="5144417" y="3814130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/>
              <a:t>Homotopically</a:t>
            </a:r>
            <a:r>
              <a:rPr kumimoji="1" lang="en-US" altLang="zh-TW" dirty="0"/>
              <a:t> equivalent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E3DD36-4110-FD42-A025-E0D72AD147A8}"/>
              </a:ext>
            </a:extLst>
          </p:cNvPr>
          <p:cNvSpPr/>
          <p:nvPr/>
        </p:nvSpPr>
        <p:spPr>
          <a:xfrm>
            <a:off x="4974903" y="4966122"/>
            <a:ext cx="26661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/>
              <a:t>Capture most information </a:t>
            </a:r>
          </a:p>
          <a:p>
            <a:pPr algn="ctr"/>
            <a:r>
              <a:rPr kumimoji="1" lang="en-US" altLang="zh-TW" dirty="0"/>
              <a:t>we need to know.</a:t>
            </a:r>
          </a:p>
          <a:p>
            <a:pPr algn="ctr"/>
            <a:r>
              <a:rPr lang="en-US" altLang="zh-TW" dirty="0"/>
              <a:t>By the Nerve </a:t>
            </a:r>
            <a:r>
              <a:rPr lang="en-US" altLang="zh-TW" dirty="0" err="1"/>
              <a:t>Thm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19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515600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A toy example to construct the simplicial complex.</a:t>
            </a:r>
          </a:p>
          <a:p>
            <a:pPr lvl="1"/>
            <a:r>
              <a:rPr lang="en" altLang="zh-TW" sz="2000" dirty="0"/>
              <a:t>Data: A noisy sine wave</a:t>
            </a:r>
          </a:p>
          <a:p>
            <a:pPr lvl="1"/>
            <a:endParaRPr kumimoji="1"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814133-9ACB-E445-99C6-549C8550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9" y="3201987"/>
            <a:ext cx="6282262" cy="36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86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82D72C-D792-7641-9830-C3EF4BC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73" y="3202106"/>
            <a:ext cx="6282055" cy="3610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515600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A toy example to construct the simplicial complex.</a:t>
            </a:r>
          </a:p>
          <a:p>
            <a:pPr lvl="1"/>
            <a:r>
              <a:rPr lang="en" altLang="zh-TW" sz="2000" dirty="0"/>
              <a:t>Building open covers that can cover the manifold. (In this case, draw open balls)</a:t>
            </a:r>
          </a:p>
        </p:txBody>
      </p:sp>
    </p:spTree>
    <p:extLst>
      <p:ext uri="{BB962C8B-B14F-4D97-AF65-F5344CB8AC3E}">
        <p14:creationId xmlns:p14="http://schemas.microsoft.com/office/powerpoint/2010/main" val="28184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7"/>
                <a:ext cx="11353800" cy="58034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Matrix Factorization: Principal Component Analysis (PCA)</a:t>
                </a:r>
              </a:p>
              <a:p>
                <a:pPr lvl="1"/>
                <a:r>
                  <a:rPr kumimoji="1" lang="en-US" altLang="zh-TW" sz="1800" dirty="0"/>
                  <a:t>Preserving large pairwise distances in the low-D map.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Are such distances very reliable?</a:t>
                </a:r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Similarity-based: SNE, t-SNE (van der </a:t>
                </a:r>
                <a:r>
                  <a:rPr kumimoji="1" lang="en-US" altLang="zh-TW" sz="2000" dirty="0" err="1"/>
                  <a:t>Maaten</a:t>
                </a:r>
                <a:r>
                  <a:rPr kumimoji="1" lang="en-US" altLang="zh-TW" sz="2000" dirty="0"/>
                  <a:t>, L. &amp; Hinton, G. (2008)), UMAP (</a:t>
                </a:r>
                <a:r>
                  <a:rPr kumimoji="1" lang="en-US" altLang="zh-TW" sz="2000" dirty="0" err="1"/>
                  <a:t>McInnes</a:t>
                </a:r>
                <a:r>
                  <a:rPr kumimoji="1" lang="en-US" altLang="zh-TW" sz="2000" dirty="0"/>
                  <a:t>, L. et al.(2018))</a:t>
                </a:r>
              </a:p>
              <a:p>
                <a:r>
                  <a:rPr kumimoji="1" lang="en-US" altLang="zh-TW" sz="2000" dirty="0"/>
                  <a:t>Autoencoder: </a:t>
                </a:r>
                <a:r>
                  <a:rPr kumimoji="1" lang="en-US" altLang="zh-TW" sz="2000" dirty="0" err="1"/>
                  <a:t>scvis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7"/>
                <a:ext cx="11353800" cy="5803463"/>
              </a:xfrm>
              <a:blipFill>
                <a:blip r:embed="rId2"/>
                <a:stretch>
                  <a:fillRect l="-447" t="-10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164BCF0A-F8E8-3C41-A303-009687ED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42" y="2493170"/>
            <a:ext cx="3883283" cy="31637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1655D8-FBE8-8549-8D0A-C2A4838B3D3C}"/>
              </a:ext>
            </a:extLst>
          </p:cNvPr>
          <p:cNvSpPr/>
          <p:nvPr/>
        </p:nvSpPr>
        <p:spPr>
          <a:xfrm>
            <a:off x="7908325" y="3090202"/>
            <a:ext cx="3904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2F799A"/>
                </a:solidFill>
              </a:rPr>
              <a:t>Distance under the 3-dim space. (Dash) </a:t>
            </a:r>
            <a:endParaRPr lang="zh-TW" altLang="en-US" dirty="0">
              <a:solidFill>
                <a:srgbClr val="2F799A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A2D032-7FF1-8A4A-BFB0-915B3A759F99}"/>
              </a:ext>
            </a:extLst>
          </p:cNvPr>
          <p:cNvSpPr/>
          <p:nvPr/>
        </p:nvSpPr>
        <p:spPr>
          <a:xfrm>
            <a:off x="7908325" y="4188902"/>
            <a:ext cx="2763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2F799A"/>
                </a:solidFill>
              </a:rPr>
              <a:t>Distance over the manifold </a:t>
            </a:r>
            <a:endParaRPr lang="zh-TW" altLang="en-US" dirty="0">
              <a:solidFill>
                <a:srgbClr val="2F799A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FE76E0-861A-7C4E-83BC-F69444DE7423}"/>
              </a:ext>
            </a:extLst>
          </p:cNvPr>
          <p:cNvSpPr/>
          <p:nvPr/>
        </p:nvSpPr>
        <p:spPr>
          <a:xfrm>
            <a:off x="9324000" y="3584931"/>
            <a:ext cx="43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2F799A"/>
                </a:solidFill>
              </a:rPr>
              <a:t>vs.</a:t>
            </a:r>
            <a:endParaRPr lang="zh-TW" altLang="en-US" dirty="0">
              <a:solidFill>
                <a:srgbClr val="2F799A"/>
              </a:solidFill>
            </a:endParaRPr>
          </a:p>
        </p:txBody>
      </p:sp>
      <p:sp>
        <p:nvSpPr>
          <p:cNvPr id="8" name="平行四邊形 7">
            <a:extLst>
              <a:ext uri="{FF2B5EF4-FFF2-40B4-BE49-F238E27FC236}">
                <a16:creationId xmlns:a16="http://schemas.microsoft.com/office/drawing/2014/main" id="{64A87568-9056-894F-9443-4A8E0052FE44}"/>
              </a:ext>
            </a:extLst>
          </p:cNvPr>
          <p:cNvSpPr/>
          <p:nvPr/>
        </p:nvSpPr>
        <p:spPr>
          <a:xfrm rot="60000">
            <a:off x="4035309" y="5677210"/>
            <a:ext cx="3738694" cy="410307"/>
          </a:xfrm>
          <a:prstGeom prst="parallelogram">
            <a:avLst>
              <a:gd name="adj" fmla="val 1251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800E911D-A00A-3B49-AA48-467300DCC3D3}"/>
              </a:ext>
            </a:extLst>
          </p:cNvPr>
          <p:cNvSpPr/>
          <p:nvPr/>
        </p:nvSpPr>
        <p:spPr>
          <a:xfrm>
            <a:off x="5626714" y="5332932"/>
            <a:ext cx="339969" cy="587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A31647-2606-FD4E-96EB-12931F21AC0B}"/>
              </a:ext>
            </a:extLst>
          </p:cNvPr>
          <p:cNvSpPr/>
          <p:nvPr/>
        </p:nvSpPr>
        <p:spPr>
          <a:xfrm>
            <a:off x="5917364" y="56446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2060"/>
                </a:solidFill>
              </a:rPr>
              <a:t>PCA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35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lang="en" altLang="zh-TW" sz="2000" dirty="0"/>
                  <a:t>Take the nerve of the cover to get the simplicial complex.</a:t>
                </a:r>
              </a:p>
              <a:p>
                <a:pPr lvl="1"/>
                <a:r>
                  <a:rPr kumimoji="1" lang="en-US" altLang="zh-TW" sz="2000" dirty="0"/>
                  <a:t>A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sz="2000" dirty="0"/>
                  <a:t>-simplex is formed by a pair of open sets that overlap.</a:t>
                </a:r>
              </a:p>
              <a:p>
                <a:pPr lvl="1"/>
                <a:r>
                  <a:rPr kumimoji="1" lang="en-US" altLang="zh-TW" sz="2000" dirty="0"/>
                  <a:t>A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zh-TW" sz="2000" dirty="0"/>
                  <a:t>-simplex is formed by triple open sets that overlap.</a:t>
                </a:r>
              </a:p>
              <a:p>
                <a:pPr lvl="1"/>
                <a:r>
                  <a:rPr kumimoji="1" lang="en-US" altLang="zh-TW" sz="2000" dirty="0"/>
                  <a:t>…… </a:t>
                </a:r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84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A540B21B-854A-1E47-9471-4977C688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72" y="3199226"/>
            <a:ext cx="6282055" cy="36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5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82D72C-D792-7641-9830-C3EF4BC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73" y="3202106"/>
            <a:ext cx="6282055" cy="3610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200" dirty="0"/>
                  <a:t>Assume we are in a metric space temporarily, the choice of radius for each open ball is important. </a:t>
                </a:r>
              </a:p>
              <a:p>
                <a:pPr lvl="2"/>
                <a:r>
                  <a:rPr kumimoji="1" lang="en-US" altLang="zh-TW" sz="1800" dirty="0"/>
                  <a:t>Too small</a:t>
                </a:r>
                <a:r>
                  <a:rPr kumimoji="1" lang="zh-TW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600" dirty="0"/>
                  <a:t> </a:t>
                </a:r>
                <a:r>
                  <a:rPr kumimoji="1" lang="en-US" altLang="zh-TW" sz="1800" dirty="0"/>
                  <a:t>Many connected components</a:t>
                </a:r>
              </a:p>
              <a:p>
                <a:pPr lvl="2"/>
                <a:r>
                  <a:rPr kumimoji="1" lang="en-US" altLang="zh-TW" sz="1800" dirty="0"/>
                  <a:t>Too large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lang="en" altLang="zh-TW" sz="1800" dirty="0"/>
                  <a:t>High dimensional simplices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Computation cost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4"/>
                <a:stretch>
                  <a:fillRect l="-844" t="-1134" r="-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920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82D72C-D792-7641-9830-C3EF4BC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73" y="3202106"/>
            <a:ext cx="6282055" cy="3610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061357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lang="en" altLang="zh-TW" sz="2000" dirty="0"/>
                  <a:t>Attention: By the Nerve theorem, open covers should cover the whole space (manifold).</a:t>
                </a:r>
              </a:p>
              <a:p>
                <a:pPr lvl="1"/>
                <a:r>
                  <a:rPr kumimoji="1" lang="en-US" altLang="zh-TW" sz="2000" dirty="0"/>
                  <a:t>However, there are gaps between the open covers.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This topology is not the topology we want to capture. (The simplicial complex cannot be used.)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Some adjustments or assumptions are required to make.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061357" cy="5583357"/>
              </a:xfrm>
              <a:blipFill>
                <a:blip r:embed="rId4"/>
                <a:stretch>
                  <a:fillRect l="-803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56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000" dirty="0"/>
                  <a:t>If the data is uniformly distributed on the manifold, then the cover will be good.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Make assumption</a:t>
                </a:r>
              </a:p>
              <a:p>
                <a:pPr lvl="1"/>
                <a:r>
                  <a:rPr kumimoji="1" lang="en-US" altLang="zh-TW" sz="2000" dirty="0"/>
                  <a:t>Assumption: The data is uniformly distributed on a manifold.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3"/>
                <a:stretch>
                  <a:fillRect l="-84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E0A485E-8EAA-5047-9E6B-83E099B9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50" y="3171788"/>
            <a:ext cx="6675101" cy="36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5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9A3A3260-02CF-7C4B-AC53-305197F4EC88}"/>
              </a:ext>
            </a:extLst>
          </p:cNvPr>
          <p:cNvGrpSpPr/>
          <p:nvPr/>
        </p:nvGrpSpPr>
        <p:grpSpPr>
          <a:xfrm>
            <a:off x="3855308" y="2789204"/>
            <a:ext cx="4798542" cy="3810043"/>
            <a:chOff x="3422822" y="2669059"/>
            <a:chExt cx="5211763" cy="4138141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D6E338E-A913-CC4B-AD9E-3D922973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415" y="2787774"/>
              <a:ext cx="5077170" cy="401942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8A1379-4AD1-A046-9665-37F22DD70EEF}"/>
                </a:ext>
              </a:extLst>
            </p:cNvPr>
            <p:cNvSpPr/>
            <p:nvPr/>
          </p:nvSpPr>
          <p:spPr>
            <a:xfrm>
              <a:off x="3422822" y="2669059"/>
              <a:ext cx="877329" cy="321276"/>
            </a:xfrm>
            <a:prstGeom prst="rect">
              <a:avLst/>
            </a:prstGeom>
            <a:solidFill>
              <a:srgbClr val="FF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Some assumptions and definitions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Assumption: The data is uniformly distributed on a manifold.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kumimoji="1" lang="en-US" altLang="zh-TW" sz="2000" dirty="0"/>
                  <a:t> To deal with real data, we have to define a Riemannian metric on the manifold.</a:t>
                </a:r>
              </a:p>
              <a:p>
                <a:pPr lvl="1"/>
                <a:r>
                  <a:rPr kumimoji="1" lang="en-US" altLang="zh-TW" sz="2000" dirty="0"/>
                  <a:t>Adapt uniform manifold to the real data under the Euclidean space with the following concept: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  <a:blipFill>
                <a:blip r:embed="rId4"/>
                <a:stretch>
                  <a:fillRect l="-698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063717D-A605-4D4B-A7C1-286A03992208}"/>
              </a:ext>
            </a:extLst>
          </p:cNvPr>
          <p:cNvSpPr/>
          <p:nvPr/>
        </p:nvSpPr>
        <p:spPr>
          <a:xfrm>
            <a:off x="2075942" y="5450396"/>
            <a:ext cx="2360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High-D Euclidean space</a:t>
            </a:r>
          </a:p>
          <a:p>
            <a:pPr algn="ctr"/>
            <a:r>
              <a:rPr kumimoji="1" lang="en-US" altLang="zh-TW" dirty="0"/>
              <a:t>(Riemannian metric)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842954-2646-004B-A69E-9D2C330FE12D}"/>
              </a:ext>
            </a:extLst>
          </p:cNvPr>
          <p:cNvSpPr/>
          <p:nvPr/>
        </p:nvSpPr>
        <p:spPr>
          <a:xfrm>
            <a:off x="2587060" y="3271349"/>
            <a:ext cx="1392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Manifold</a:t>
            </a:r>
          </a:p>
          <a:p>
            <a:pPr algn="ctr"/>
            <a:r>
              <a:rPr kumimoji="1" lang="en-US" altLang="zh-TW" dirty="0"/>
              <a:t>(Riemannian metric)</a:t>
            </a:r>
            <a:endParaRPr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279772D-548C-1749-9C6E-8D328B356A3F}"/>
              </a:ext>
            </a:extLst>
          </p:cNvPr>
          <p:cNvCxnSpPr>
            <a:cxnSpLocks/>
          </p:cNvCxnSpPr>
          <p:nvPr/>
        </p:nvCxnSpPr>
        <p:spPr>
          <a:xfrm flipV="1">
            <a:off x="7014579" y="3458519"/>
            <a:ext cx="180814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D57F3FC-706F-914E-8CA0-3DF1451A8883}"/>
              </a:ext>
            </a:extLst>
          </p:cNvPr>
          <p:cNvSpPr/>
          <p:nvPr/>
        </p:nvSpPr>
        <p:spPr>
          <a:xfrm>
            <a:off x="8639429" y="3275059"/>
            <a:ext cx="1085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Patch</a:t>
            </a:r>
            <a:endParaRPr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9AD05A7-C3AB-5141-B056-AD0577201EE8}"/>
              </a:ext>
            </a:extLst>
          </p:cNvPr>
          <p:cNvCxnSpPr>
            <a:cxnSpLocks/>
          </p:cNvCxnSpPr>
          <p:nvPr/>
        </p:nvCxnSpPr>
        <p:spPr>
          <a:xfrm flipV="1">
            <a:off x="7525322" y="4488245"/>
            <a:ext cx="180814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6BEF0D-C813-A848-B571-45A4F12CC5C8}"/>
              </a:ext>
            </a:extLst>
          </p:cNvPr>
          <p:cNvCxnSpPr>
            <a:cxnSpLocks/>
          </p:cNvCxnSpPr>
          <p:nvPr/>
        </p:nvCxnSpPr>
        <p:spPr>
          <a:xfrm flipV="1">
            <a:off x="5568031" y="4752891"/>
            <a:ext cx="379015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876EAC5-475E-DC44-9074-E134A8A4E151}"/>
              </a:ext>
            </a:extLst>
          </p:cNvPr>
          <p:cNvSpPr/>
          <p:nvPr/>
        </p:nvSpPr>
        <p:spPr>
          <a:xfrm>
            <a:off x="9603415" y="4010222"/>
            <a:ext cx="2588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/>
              <a:t>Map to the Euclidean space in different scales (depending on which patch you are in).</a:t>
            </a:r>
          </a:p>
        </p:txBody>
      </p:sp>
    </p:spTree>
    <p:extLst>
      <p:ext uri="{BB962C8B-B14F-4D97-AF65-F5344CB8AC3E}">
        <p14:creationId xmlns:p14="http://schemas.microsoft.com/office/powerpoint/2010/main" val="2623357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0900719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A toy example to construct the simplicial complex.</a:t>
            </a:r>
          </a:p>
          <a:p>
            <a:pPr lvl="1"/>
            <a:r>
              <a:rPr kumimoji="1" lang="en-US" altLang="zh-TW" sz="2000" dirty="0"/>
              <a:t>The open balls are all the same size. (single unit ball)</a:t>
            </a:r>
            <a:br>
              <a:rPr kumimoji="1" lang="en-US" altLang="zh-TW" sz="2000" dirty="0"/>
            </a:br>
            <a:endParaRPr kumimoji="1"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D9DB01-0061-F840-9487-5E693AC0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87" y="2562728"/>
            <a:ext cx="5861696" cy="3170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06566A-9414-F449-BDE6-88589927E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64" y="2566343"/>
            <a:ext cx="5509586" cy="31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D59992F-8E8E-AD49-B5CE-98BD7858674B}"/>
                  </a:ext>
                </a:extLst>
              </p:cNvPr>
              <p:cNvSpPr txBox="1"/>
              <p:nvPr/>
            </p:nvSpPr>
            <p:spPr>
              <a:xfrm>
                <a:off x="5725888" y="3759200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80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D59992F-8E8E-AD49-B5CE-98BD7858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88" y="3759200"/>
                <a:ext cx="453650" cy="430887"/>
              </a:xfrm>
              <a:prstGeom prst="rect">
                <a:avLst/>
              </a:prstGeom>
              <a:blipFill>
                <a:blip r:embed="rId5"/>
                <a:stretch>
                  <a:fillRect l="-10811" r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28E3201-06EB-3447-A723-0F8AB444E289}"/>
              </a:ext>
            </a:extLst>
          </p:cNvPr>
          <p:cNvSpPr/>
          <p:nvPr/>
        </p:nvSpPr>
        <p:spPr>
          <a:xfrm>
            <a:off x="5514062" y="4148128"/>
            <a:ext cx="872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equiv.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5377F8-117C-6747-ACB9-AB34AF5DD8DC}"/>
              </a:ext>
            </a:extLst>
          </p:cNvPr>
          <p:cNvSpPr/>
          <p:nvPr/>
        </p:nvSpPr>
        <p:spPr>
          <a:xfrm>
            <a:off x="1685448" y="5835357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000" dirty="0"/>
              <a:t>In the Euclidean space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875E53-5AA7-4E40-AF5A-7C63473954A5}"/>
              </a:ext>
            </a:extLst>
          </p:cNvPr>
          <p:cNvSpPr/>
          <p:nvPr/>
        </p:nvSpPr>
        <p:spPr>
          <a:xfrm>
            <a:off x="8241303" y="5835357"/>
            <a:ext cx="1786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000" dirty="0"/>
              <a:t>In the Manifold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02BA2F-09A9-D44F-A0CD-5574F296F425}"/>
              </a:ext>
            </a:extLst>
          </p:cNvPr>
          <p:cNvSpPr/>
          <p:nvPr/>
        </p:nvSpPr>
        <p:spPr>
          <a:xfrm>
            <a:off x="1075849" y="6271185"/>
            <a:ext cx="3889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i="1" dirty="0">
                <a:solidFill>
                  <a:srgbClr val="404040"/>
                </a:solidFill>
                <a:latin typeface="Lato"/>
              </a:rPr>
              <a:t>radius one with a locally varying metric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068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E06566A-9414-F449-BDE6-88589927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47" y="4030215"/>
            <a:ext cx="4704107" cy="27038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172569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000" dirty="0"/>
                  <a:t>UMAP provide a parameter </a:t>
                </a:r>
                <a:r>
                  <a:rPr kumimoji="1" lang="en-US" altLang="zh-TW" sz="2000" i="1" dirty="0">
                    <a:ea typeface="Cambria Math" panose="02040503050406030204" pitchFamily="18" charset="0"/>
                  </a:rPr>
                  <a:t>k</a:t>
                </a:r>
                <a:r>
                  <a:rPr kumimoji="1" lang="en-US" altLang="zh-TW" sz="2000" dirty="0">
                    <a:ea typeface="Cambria Math" panose="02040503050406030204" pitchFamily="18" charset="0"/>
                  </a:rPr>
                  <a:t>-neighbor to approximate the local sense of distance. (i.e. How locally we wish to estimate the Riemannian metric)</a:t>
                </a:r>
              </a:p>
              <a:p>
                <a:pPr lvl="1"/>
                <a:r>
                  <a:rPr kumimoji="1" lang="en-US" altLang="zh-TW" sz="2000" dirty="0">
                    <a:ea typeface="Cambria Math" panose="02040503050406030204" pitchFamily="18" charset="0"/>
                  </a:rPr>
                  <a:t>Herein, in some sense, we use the neighboring distance to measure distance between points due to the “uniformly” distributed on the manifold. (Distances between points on the manifold are similar.)</a:t>
                </a:r>
              </a:p>
              <a:p>
                <a:pPr lvl="2"/>
                <a:r>
                  <a:rPr kumimoji="1" lang="en-US" altLang="zh-TW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 </a:t>
                </a:r>
                <a:r>
                  <a:rPr kumimoji="1" lang="en-US" altLang="zh-TW" sz="1800" dirty="0">
                    <a:ea typeface="Cambria Math" panose="02040503050406030204" pitchFamily="18" charset="0"/>
                  </a:rPr>
                  <a:t>is a kind of sense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 are remain the same (</a:t>
                </a:r>
                <a:r>
                  <a:rPr kumimoji="1" lang="en-US" altLang="zh-TW" sz="1800" dirty="0"/>
                  <a:t>single unit ball</a:t>
                </a:r>
                <a:r>
                  <a:rPr kumimoji="1" lang="en-US" altLang="zh-TW" sz="1800" dirty="0">
                    <a:ea typeface="Cambria Math" panose="02040503050406030204" pitchFamily="18" charset="0"/>
                  </a:rPr>
                  <a:t>).)</a:t>
                </a:r>
              </a:p>
              <a:p>
                <a:pPr lvl="2"/>
                <a:r>
                  <a:rPr kumimoji="1" lang="en-US" altLang="zh-TW" sz="1800" dirty="0">
                    <a:ea typeface="Cambria Math" panose="02040503050406030204" pitchFamily="18" charset="0"/>
                  </a:rPr>
                  <a:t>If </a:t>
                </a:r>
                <a:r>
                  <a:rPr kumimoji="1" lang="en-US" altLang="zh-TW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kumimoji="1" lang="en-US" altLang="zh-TW" sz="1800" dirty="0">
                    <a:ea typeface="Cambria Math" panose="02040503050406030204" pitchFamily="18" charset="0"/>
                  </a:rPr>
                  <a:t>  is large</a:t>
                </a:r>
                <a:r>
                  <a:rPr kumimoji="1" lang="zh-TW" alt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 Capture </a:t>
                </a:r>
                <a:r>
                  <a:rPr lang="en" altLang="zh-TW" sz="1800" dirty="0"/>
                  <a:t>more </a:t>
                </a:r>
                <a:r>
                  <a:rPr lang="en" altLang="zh-TW" sz="1800" dirty="0">
                    <a:solidFill>
                      <a:schemeClr val="accent4">
                        <a:lumMod val="75000"/>
                      </a:schemeClr>
                    </a:solidFill>
                  </a:rPr>
                  <a:t>broadly</a:t>
                </a:r>
                <a:r>
                  <a:rPr lang="en" altLang="zh-TW" sz="1800" dirty="0"/>
                  <a:t> accurate across the manifold as a whole.</a:t>
                </a:r>
                <a:endParaRPr kumimoji="1" lang="en-US" altLang="zh-TW" sz="1800" dirty="0">
                  <a:ea typeface="Cambria Math" panose="02040503050406030204" pitchFamily="18" charset="0"/>
                </a:endParaRPr>
              </a:p>
              <a:p>
                <a:pPr lvl="2"/>
                <a:r>
                  <a:rPr kumimoji="1" lang="en-US" altLang="zh-TW" sz="1800" dirty="0">
                    <a:ea typeface="Cambria Math" panose="02040503050406030204" pitchFamily="18" charset="0"/>
                  </a:rPr>
                  <a:t>If </a:t>
                </a:r>
                <a:r>
                  <a:rPr kumimoji="1" lang="en-US" altLang="zh-TW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kumimoji="1" lang="en-US" altLang="zh-TW" sz="1800" dirty="0">
                    <a:ea typeface="Cambria Math" panose="02040503050406030204" pitchFamily="18" charset="0"/>
                  </a:rPr>
                  <a:t>  is small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>
                    <a:ea typeface="Cambria Math" panose="02040503050406030204" pitchFamily="18" charset="0"/>
                  </a:rPr>
                  <a:t> Capture more </a:t>
                </a:r>
                <a:r>
                  <a:rPr kumimoji="1" lang="en-US" altLang="zh-TW" sz="1800" dirty="0">
                    <a:solidFill>
                      <a:schemeClr val="accent5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locally</a:t>
                </a:r>
                <a:r>
                  <a:rPr kumimoji="1" lang="en-US" altLang="zh-TW" sz="1800" dirty="0">
                    <a:ea typeface="Cambria Math" panose="02040503050406030204" pitchFamily="18" charset="0"/>
                  </a:rPr>
                  <a:t> detail structure of the Riemannian metric.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172569" cy="5583357"/>
              </a:xfrm>
              <a:blipFill>
                <a:blip r:embed="rId4"/>
                <a:stretch>
                  <a:fillRect l="-795" t="-1134" r="-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2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0900719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A toy example to construct the simplicial complex.</a:t>
            </a:r>
          </a:p>
          <a:p>
            <a:pPr lvl="1"/>
            <a:r>
              <a:rPr kumimoji="1" lang="en-US" altLang="zh-TW" sz="2000" dirty="0"/>
              <a:t>Why choose a fixed radius?</a:t>
            </a:r>
          </a:p>
          <a:p>
            <a:pPr lvl="2"/>
            <a:r>
              <a:rPr kumimoji="1" lang="en-US" altLang="zh-TW" sz="1800" dirty="0"/>
              <a:t>Fixed radius: We cannot know how much a point in the open set of the point is.</a:t>
            </a:r>
          </a:p>
          <a:p>
            <a:pPr lvl="1"/>
            <a:r>
              <a:rPr kumimoji="1" lang="en-US" altLang="zh-TW" sz="2000" dirty="0"/>
              <a:t>Various radius in our confidence: Fuzzy cover.</a:t>
            </a:r>
            <a:br>
              <a:rPr kumimoji="1" lang="en-US" altLang="zh-TW" sz="1600" dirty="0"/>
            </a:br>
            <a:endParaRPr kumimoji="1" lang="en-US" altLang="zh-TW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8231E4-59CA-6845-8B55-7496A677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73" y="3116058"/>
            <a:ext cx="6282055" cy="3610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221F67-C988-E545-92C9-14295813E8EC}"/>
              </a:ext>
            </a:extLst>
          </p:cNvPr>
          <p:cNvSpPr/>
          <p:nvPr/>
        </p:nvSpPr>
        <p:spPr>
          <a:xfrm>
            <a:off x="9513105" y="4736792"/>
            <a:ext cx="184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Faded confidence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240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F064EB-38F7-A84E-A347-D6E7A64F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73" y="3113316"/>
            <a:ext cx="6282055" cy="3610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0703012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Some assumptions and definitions</a:t>
                </a:r>
              </a:p>
              <a:p>
                <a:pPr lvl="1"/>
                <a:r>
                  <a:rPr kumimoji="1" lang="en-US" altLang="zh-TW" sz="2000" dirty="0"/>
                  <a:t>Assumptions: The manifold is locally connected.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Isolated point is not allowed in the manifold.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Be completely confident in their distance out to the first nearest neighbor,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     and get fuzzy decay from there.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0703012" cy="5583357"/>
              </a:xfrm>
              <a:blipFill>
                <a:blip r:embed="rId4"/>
                <a:stretch>
                  <a:fillRect l="-711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99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0044A1A2-3403-544A-AAC3-755C21D2E30C}"/>
              </a:ext>
            </a:extLst>
          </p:cNvPr>
          <p:cNvGrpSpPr/>
          <p:nvPr/>
        </p:nvGrpSpPr>
        <p:grpSpPr>
          <a:xfrm>
            <a:off x="1212725" y="2716656"/>
            <a:ext cx="10995287" cy="3949816"/>
            <a:chOff x="812797" y="2538071"/>
            <a:chExt cx="10995287" cy="394981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0E13D57-C36E-564B-85DA-8A7909599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97" y="2538071"/>
              <a:ext cx="5451476" cy="393135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4F64DCF-9876-3545-B5F2-85364922F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"/>
            <a:stretch/>
          </p:blipFill>
          <p:spPr>
            <a:xfrm>
              <a:off x="6110514" y="2623459"/>
              <a:ext cx="5697570" cy="386442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08"/>
                <a:ext cx="11555628" cy="581541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The curse of the dimensionality (Before the local connectivity assumption)</a:t>
                </a:r>
              </a:p>
              <a:p>
                <a:pPr lvl="1"/>
                <a:r>
                  <a:rPr kumimoji="1" lang="en-US" altLang="zh-TW" sz="2000" dirty="0"/>
                  <a:t>Data points are sampled randomly on a normal distribution in varying dimension spaces.</a:t>
                </a:r>
              </a:p>
              <a:p>
                <a:pPr lvl="1"/>
                <a:r>
                  <a:rPr kumimoji="1" lang="en-US" altLang="zh-TW" sz="2000" dirty="0"/>
                  <a:t>Ideally, the dist. of distance between points under each dimension should be similar after normalization (divided by the largest distance).</a:t>
                </a:r>
              </a:p>
              <a:p>
                <a:pPr lvl="1">
                  <a:lnSpc>
                    <a:spcPct val="310000"/>
                  </a:lnSpc>
                </a:pPr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  <a:p>
                <a:pPr marL="457200" lvl="1" indent="0">
                  <a:buNone/>
                </a:pP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In high-D data, distances tend to be larger, but also more similar to one another.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tighter dist.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08"/>
                <a:ext cx="11555628" cy="5815413"/>
              </a:xfrm>
              <a:blipFill>
                <a:blip r:embed="rId5"/>
                <a:stretch>
                  <a:fillRect l="-659" t="-1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13ABB6-C50A-504C-9F8D-7DE2041AB0D1}"/>
              </a:ext>
            </a:extLst>
          </p:cNvPr>
          <p:cNvSpPr/>
          <p:nvPr/>
        </p:nvSpPr>
        <p:spPr>
          <a:xfrm>
            <a:off x="8609624" y="4253889"/>
            <a:ext cx="30180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 err="1"/>
              <a:t>Dists</a:t>
            </a:r>
            <a:r>
              <a:rPr kumimoji="1" lang="en-US" altLang="zh-TW" dirty="0"/>
              <a:t>. all on the same scale, but an incredibly narrow spike for high-D distance.</a:t>
            </a:r>
          </a:p>
        </p:txBody>
      </p:sp>
    </p:spTree>
    <p:extLst>
      <p:ext uri="{BB962C8B-B14F-4D97-AF65-F5344CB8AC3E}">
        <p14:creationId xmlns:p14="http://schemas.microsoft.com/office/powerpoint/2010/main" val="354715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749643" y="2235200"/>
            <a:ext cx="1069271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b="1" dirty="0"/>
              <a:t>t-Distributed Stochastic Neighbor Embedding</a:t>
            </a:r>
          </a:p>
          <a:p>
            <a:pPr algn="ctr"/>
            <a:r>
              <a:rPr kumimoji="1" lang="en-US" altLang="zh-TW" b="1" dirty="0"/>
              <a:t>(t-SNE)</a:t>
            </a:r>
            <a:endParaRPr kumimoji="1"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4054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0900719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The curse of the dimensionality (After the local connectivity assumption)</a:t>
            </a:r>
          </a:p>
          <a:p>
            <a:pPr lvl="1"/>
            <a:r>
              <a:rPr kumimoji="1" lang="en-US" altLang="zh-TW" sz="2000" dirty="0"/>
              <a:t>Data is normalized after using local connectivity.</a:t>
            </a:r>
          </a:p>
          <a:p>
            <a:pPr lvl="1"/>
            <a:r>
              <a:rPr kumimoji="1" lang="en-US" altLang="zh-TW" sz="2000" dirty="0"/>
              <a:t>Distributions for different kinds of dimension are similar.</a:t>
            </a:r>
          </a:p>
          <a:p>
            <a:pPr lvl="1"/>
            <a:endParaRPr kumimoji="1"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0C5700-5951-8340-9E1B-41952412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24" y="2515767"/>
            <a:ext cx="6859752" cy="43422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055732-BDFD-504F-BC8F-AE0B612A868D}"/>
              </a:ext>
            </a:extLst>
          </p:cNvPr>
          <p:cNvSpPr/>
          <p:nvPr/>
        </p:nvSpPr>
        <p:spPr>
          <a:xfrm>
            <a:off x="9066182" y="4502217"/>
            <a:ext cx="2535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Solve the dimensionality </a:t>
            </a:r>
          </a:p>
          <a:p>
            <a:r>
              <a:rPr kumimoji="1" lang="en-US" altLang="zh-TW" dirty="0"/>
              <a:t>problem.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760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000" dirty="0"/>
                  <a:t>Compatible local metrics</a:t>
                </a:r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Incompatible local metrics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): Multiple edges between any pair of points with different weights on them (e.g.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800" dirty="0"/>
                  <a:t> edge and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1800" dirty="0"/>
                  <a:t> edge ).</a:t>
                </a:r>
              </a:p>
              <a:p>
                <a:pPr lvl="2"/>
                <a:r>
                  <a:rPr kumimoji="1" lang="en-US" altLang="zh-TW" sz="1800" dirty="0"/>
                  <a:t>Weights: A similar concept for measuring the probability that the edge exists.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  <a:blipFill>
                <a:blip r:embed="rId3"/>
                <a:stretch>
                  <a:fillRect l="-815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2B92C61-524F-F84C-8D7D-952D743E26EC}"/>
              </a:ext>
            </a:extLst>
          </p:cNvPr>
          <p:cNvGrpSpPr/>
          <p:nvPr/>
        </p:nvGrpSpPr>
        <p:grpSpPr>
          <a:xfrm>
            <a:off x="2814682" y="3082468"/>
            <a:ext cx="6562636" cy="3772072"/>
            <a:chOff x="2954973" y="2968168"/>
            <a:chExt cx="6282055" cy="36108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7EB7AE3-E34F-C24A-8612-95FB6099F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4973" y="2968168"/>
              <a:ext cx="6282055" cy="3610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2E78C5A-8388-804F-A89C-8E8C79236D99}"/>
                    </a:ext>
                  </a:extLst>
                </p:cNvPr>
                <p:cNvSpPr/>
                <p:nvPr/>
              </p:nvSpPr>
              <p:spPr>
                <a:xfrm>
                  <a:off x="5067049" y="4433264"/>
                  <a:ext cx="8983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en-US" altLang="zh-TW" dirty="0"/>
                    <a:t> edge 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72E78C5A-8388-804F-A89C-8E8C79236D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049" y="4433264"/>
                  <a:ext cx="89832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250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B8C87AF7-B8EE-D34F-A7C3-CFC6EA1408EC}"/>
                    </a:ext>
                  </a:extLst>
                </p:cNvPr>
                <p:cNvSpPr/>
                <p:nvPr/>
              </p:nvSpPr>
              <p:spPr>
                <a:xfrm>
                  <a:off x="6694092" y="4617930"/>
                  <a:ext cx="9071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en-US" altLang="zh-TW" dirty="0"/>
                    <a:t> edge 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B8C87AF7-B8EE-D34F-A7C3-CFC6EA1408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92" y="4617930"/>
                  <a:ext cx="907108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3125" b="-187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9BD8424E-1D91-C641-8611-F446D0A5787D}"/>
                </a:ext>
              </a:extLst>
            </p:cNvPr>
            <p:cNvCxnSpPr/>
            <p:nvPr/>
          </p:nvCxnSpPr>
          <p:spPr>
            <a:xfrm flipH="1" flipV="1">
              <a:off x="5646838" y="4773568"/>
              <a:ext cx="449162" cy="184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7155912D-7D0C-504E-ADBA-660817FEF4D1}"/>
                </a:ext>
              </a:extLst>
            </p:cNvPr>
            <p:cNvCxnSpPr/>
            <p:nvPr/>
          </p:nvCxnSpPr>
          <p:spPr>
            <a:xfrm>
              <a:off x="6288558" y="4802596"/>
              <a:ext cx="3444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400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000" dirty="0"/>
                  <a:t>Compatible local metrics</a:t>
                </a:r>
                <a:endParaRPr kumimoji="1" lang="en-US" altLang="zh-TW" sz="1600" dirty="0"/>
              </a:p>
              <a:p>
                <a:pPr lvl="2"/>
                <a:r>
                  <a:rPr kumimoji="1" lang="en-US" altLang="zh-TW" sz="1800" dirty="0"/>
                  <a:t>Taking a fuzzy union: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1800" dirty="0"/>
              </a:p>
              <a:p>
                <a:pPr lvl="2"/>
                <a:r>
                  <a:rPr kumimoji="1" lang="en-US" altLang="zh-TW" sz="1800" dirty="0"/>
                  <a:t>Combined weights: A similar concept for measuring the probability that either one of the edges exists. (either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800" dirty="0"/>
                  <a:t> edge exists or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1800" dirty="0"/>
                  <a:t> edge exists.)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0900719" cy="5583357"/>
              </a:xfrm>
              <a:blipFill>
                <a:blip r:embed="rId3"/>
                <a:stretch>
                  <a:fillRect l="-815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08AA446C-4950-4D4D-B45E-A6CFFF9446FE}"/>
              </a:ext>
            </a:extLst>
          </p:cNvPr>
          <p:cNvGrpSpPr/>
          <p:nvPr/>
        </p:nvGrpSpPr>
        <p:grpSpPr>
          <a:xfrm>
            <a:off x="2810918" y="3075872"/>
            <a:ext cx="6570165" cy="3776400"/>
            <a:chOff x="2954973" y="2968170"/>
            <a:chExt cx="6257538" cy="3596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9B5AE7B-EC15-CC49-BAA5-70F5833CB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4973" y="2968170"/>
              <a:ext cx="6257538" cy="3596708"/>
            </a:xfrm>
            <a:prstGeom prst="rect">
              <a:avLst/>
            </a:prstGeom>
          </p:spPr>
        </p:pic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968C1853-F1C2-AE4F-B2E9-CF688251EBBB}"/>
                </a:ext>
              </a:extLst>
            </p:cNvPr>
            <p:cNvCxnSpPr/>
            <p:nvPr/>
          </p:nvCxnSpPr>
          <p:spPr>
            <a:xfrm>
              <a:off x="6176912" y="4880919"/>
              <a:ext cx="48191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E4E5A7-C4F4-1D4E-81F9-6AD4C3F710A1}"/>
                </a:ext>
              </a:extLst>
            </p:cNvPr>
            <p:cNvSpPr/>
            <p:nvPr/>
          </p:nvSpPr>
          <p:spPr>
            <a:xfrm>
              <a:off x="6645129" y="4683896"/>
              <a:ext cx="1086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dirty="0"/>
                <a:t>One edge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8009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580342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In low-Dimension mapping 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Apply the same process to get a fuzzy graph.</a:t>
                </a:r>
              </a:p>
              <a:p>
                <a:pPr lvl="1"/>
                <a:r>
                  <a:rPr kumimoji="1" lang="en-US" altLang="zh-TW" sz="2000" dirty="0"/>
                  <a:t>Low-Dimension mapping manifold: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Euclidean space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parameter: </a:t>
                </a:r>
                <a:r>
                  <a:rPr kumimoji="1" lang="en-US" altLang="zh-TW" sz="2000" i="1" dirty="0"/>
                  <a:t>d</a:t>
                </a:r>
                <a:r>
                  <a:rPr kumimoji="1" lang="en-US" altLang="zh-TW" sz="2000" dirty="0"/>
                  <a:t>. (The target embedding dimension.)</a:t>
                </a:r>
              </a:p>
              <a:p>
                <a:pPr lvl="1"/>
                <a:r>
                  <a:rPr kumimoji="1" lang="en-US" altLang="zh-TW" sz="2000" dirty="0"/>
                  <a:t>We cannot know the “correct” nearest neighbor distance for the local connectivity.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parameter: </a:t>
                </a:r>
                <a:r>
                  <a:rPr kumimoji="1" lang="en-US" altLang="zh-TW" sz="2000" i="1" dirty="0"/>
                  <a:t>min-dist</a:t>
                </a:r>
                <a:r>
                  <a:rPr kumimoji="1" lang="en-US" altLang="zh-TW" sz="2000" dirty="0"/>
                  <a:t>. (Aesthetic parameter.)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In some sense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for low-D mapping.</a:t>
                </a:r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Measure the difference between low-D and manifold: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: Weights (degree of at least an edge exists) in high dimension (manifold).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: Weights (degree of at least an edge exists) in low dimension.</a:t>
                </a:r>
              </a:p>
              <a:p>
                <a:pPr lvl="1"/>
                <a:r>
                  <a:rPr kumimoji="1" lang="en-US" altLang="zh-TW" sz="2000" dirty="0"/>
                  <a:t>Cross Entropy (definition)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kumimoji="1"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TW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TW" sz="2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580342" cy="5583357"/>
              </a:xfrm>
              <a:blipFill>
                <a:blip r:embed="rId3"/>
                <a:stretch>
                  <a:fillRect l="-657" t="-1134" b="-117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8F4678D-93CC-7C4F-8330-6FD7ABA699CD}"/>
              </a:ext>
            </a:extLst>
          </p:cNvPr>
          <p:cNvSpPr/>
          <p:nvPr/>
        </p:nvSpPr>
        <p:spPr>
          <a:xfrm>
            <a:off x="4404563" y="6059018"/>
            <a:ext cx="1447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Get the clumps</a:t>
            </a: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(Attraction)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B874D9-9C76-8E41-895C-331EC2CF5EE6}"/>
              </a:ext>
            </a:extLst>
          </p:cNvPr>
          <p:cNvSpPr/>
          <p:nvPr/>
        </p:nvSpPr>
        <p:spPr>
          <a:xfrm>
            <a:off x="6981759" y="6059017"/>
            <a:ext cx="1233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</a:rPr>
              <a:t>Get the gaps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</a:rPr>
              <a:t>(Repulsion) 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083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249417" cy="5531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toy example to construct the simplicial complex.</a:t>
                </a:r>
              </a:p>
              <a:p>
                <a:pPr lvl="1"/>
                <a:r>
                  <a:rPr kumimoji="1" lang="en-US" altLang="zh-TW" sz="2000" dirty="0"/>
                  <a:t>Suppose we embed data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TW" sz="2000" dirty="0"/>
                  <a:t>. i.e.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pPr lvl="1"/>
                <a:r>
                  <a:rPr kumimoji="1" lang="en-US" altLang="zh-TW" sz="2000" dirty="0"/>
                  <a:t>Final result:</a:t>
                </a:r>
              </a:p>
              <a:p>
                <a:pPr lvl="2"/>
                <a:r>
                  <a:rPr kumimoji="1" lang="en-US" altLang="zh-TW" sz="1800" dirty="0"/>
                  <a:t>There is a big gap in this embedded data.</a:t>
                </a:r>
              </a:p>
              <a:p>
                <a:pPr lvl="2"/>
                <a:r>
                  <a:rPr kumimoji="1" lang="en-US" altLang="zh-TW" sz="1800" dirty="0"/>
                  <a:t>More data in high-D can cover more original manifold space (more completed simplex representation)     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Solve the gap problem.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249417" cy="5531713"/>
              </a:xfrm>
              <a:blipFill>
                <a:blip r:embed="rId3"/>
                <a:stretch>
                  <a:fillRect l="-789" t="-11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44359A0-7802-D64F-8A12-15A167D8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183" y="3367493"/>
            <a:ext cx="5398717" cy="34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7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778050" cy="55317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computation view of UMAP</a:t>
                </a:r>
              </a:p>
              <a:p>
                <a:r>
                  <a:rPr kumimoji="1" lang="en-US" altLang="zh-TW" sz="2000" dirty="0"/>
                  <a:t>In the High-D space (manifold):</a:t>
                </a:r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, be the input dataset.</a:t>
                </a:r>
              </a:p>
              <a:p>
                <a:r>
                  <a:rPr kumimoji="1" lang="en-US" altLang="zh-TW" sz="20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TW" sz="2000" dirty="0"/>
                  <a:t> be a metric,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r>
                  <a:rPr kumimoji="1" lang="en-US" altLang="zh-TW" sz="2000" dirty="0"/>
                  <a:t>Let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 be the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/>
                  <a:t> nearest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under the metric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2000" dirty="0"/>
              </a:p>
              <a:p>
                <a:r>
                  <a:rPr kumimoji="1" lang="en-US" altLang="zh-TW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satisfy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unc>
                          <m:func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0,   </m:t>
                                            </m:r>
                                            <m:r>
                                              <a:rPr kumimoji="1"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TW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kumimoji="1" lang="en-US" altLang="zh-TW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zh-TW" sz="20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zh-TW" sz="20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zh-TW" sz="20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kumimoji="1"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/>
                  <a:t> is defined by user.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778050" cy="5531713"/>
              </a:xfrm>
              <a:blipFill>
                <a:blip r:embed="rId3"/>
                <a:stretch>
                  <a:fillRect l="-539" t="-1602" b="-34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E0FED0EB-DEBC-BE48-9F7A-CEBCAF9A0FB3}"/>
              </a:ext>
            </a:extLst>
          </p:cNvPr>
          <p:cNvGrpSpPr/>
          <p:nvPr/>
        </p:nvGrpSpPr>
        <p:grpSpPr>
          <a:xfrm>
            <a:off x="5747600" y="1462211"/>
            <a:ext cx="6282055" cy="3610800"/>
            <a:chOff x="5747600" y="1462211"/>
            <a:chExt cx="6282055" cy="36108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FEF169-9028-4D42-97F6-05B061A2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600" y="1462211"/>
              <a:ext cx="6282055" cy="3610800"/>
            </a:xfrm>
            <a:prstGeom prst="rect">
              <a:avLst/>
            </a:prstGeom>
          </p:spPr>
        </p:pic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53DD0069-46C4-5646-9F73-CDB425A57F15}"/>
                </a:ext>
              </a:extLst>
            </p:cNvPr>
            <p:cNvCxnSpPr/>
            <p:nvPr/>
          </p:nvCxnSpPr>
          <p:spPr>
            <a:xfrm>
              <a:off x="9082216" y="3039762"/>
              <a:ext cx="543698" cy="16063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1FC9621-CE6E-C84D-8016-250D62F5C7C4}"/>
                    </a:ext>
                  </a:extLst>
                </p:cNvPr>
                <p:cNvSpPr/>
                <p:nvPr/>
              </p:nvSpPr>
              <p:spPr>
                <a:xfrm>
                  <a:off x="9191180" y="2750749"/>
                  <a:ext cx="4347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1FC9621-CE6E-C84D-8016-250D62F5C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180" y="2750749"/>
                  <a:ext cx="43473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F43AB5F8-8982-E241-97FB-6F2A3DE52F39}"/>
                </a:ext>
              </a:extLst>
            </p:cNvPr>
            <p:cNvCxnSpPr>
              <a:cxnSpLocks/>
            </p:cNvCxnSpPr>
            <p:nvPr/>
          </p:nvCxnSpPr>
          <p:spPr>
            <a:xfrm rot="-1560000" flipH="1" flipV="1">
              <a:off x="7980045" y="2982850"/>
              <a:ext cx="1037967" cy="289013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F70878-9924-1B48-A5ED-9B612E8D6103}"/>
                    </a:ext>
                  </a:extLst>
                </p:cNvPr>
                <p:cNvSpPr/>
                <p:nvPr/>
              </p:nvSpPr>
              <p:spPr>
                <a:xfrm>
                  <a:off x="8233651" y="2713632"/>
                  <a:ext cx="6510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F70878-9924-1B48-A5ED-9B612E8D61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651" y="2713632"/>
                  <a:ext cx="6510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1046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7497"/>
                <a:ext cx="11778050" cy="556878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computation view of UMAP</a:t>
                </a:r>
              </a:p>
              <a:p>
                <a:r>
                  <a:rPr kumimoji="1" lang="en-US" altLang="zh-TW" sz="2000" dirty="0"/>
                  <a:t>In the High-D space (manifold):</a:t>
                </a:r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|1≤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1≤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</a:t>
                </a:r>
              </a:p>
              <a:p>
                <a:pPr marL="0" indent="0">
                  <a:buNone/>
                </a:pPr>
                <a:r>
                  <a:rPr kumimoji="1" lang="en-US" altLang="zh-TW" sz="2000" dirty="0"/>
                  <a:t>    be the set of directed edges.</a:t>
                </a:r>
              </a:p>
              <a:p>
                <a:r>
                  <a:rPr kumimoji="1" lang="en-US" altLang="zh-TW" sz="2000" dirty="0"/>
                  <a:t>Define the weight function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TW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0,   </m:t>
                                        </m:r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 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TW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1" lang="en-US" altLang="zh-TW" sz="2000" dirty="0"/>
                  <a:t>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in the t-SNE).</a:t>
                </a:r>
              </a:p>
              <a:p>
                <a:r>
                  <a:rPr kumimoji="1" lang="en-US" altLang="zh-TW" sz="2000" dirty="0"/>
                  <a:t>Define the weight matrix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𝑙𝑠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𝑙𝑠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0          , 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TW" sz="2000" dirty="0"/>
              </a:p>
              <a:p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7497"/>
                <a:ext cx="11778050" cy="5568784"/>
              </a:xfrm>
              <a:blipFill>
                <a:blip r:embed="rId3"/>
                <a:stretch>
                  <a:fillRect l="-539" t="-2045" b="-4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98925EA4-0E18-4547-A964-361FEF93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01" y="1462211"/>
            <a:ext cx="6282055" cy="36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778050" cy="539578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computation view of UMAP</a:t>
                </a:r>
              </a:p>
              <a:p>
                <a:r>
                  <a:rPr kumimoji="1" lang="en-US" altLang="zh-TW" sz="2000" dirty="0"/>
                  <a:t>In the High-D space (manifold):</a:t>
                </a:r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Consider the symmetric matrix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2000" dirty="0"/>
                  <a:t>, where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kumimoji="1" lang="en-US" altLang="zh-TW" sz="2000" dirty="0"/>
                  <a:t> is the Hadamard (or pointwise) product.</a:t>
                </a:r>
              </a:p>
              <a:p>
                <a:r>
                  <a:rPr kumimoji="1" lang="en-US" altLang="zh-TW" sz="2000" dirty="0">
                    <a:ea typeface="Cambria Math" panose="02040503050406030204" pitchFamily="18" charset="0"/>
                  </a:rPr>
                  <a:t>In a meaningful way, the element in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represents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TW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TW" sz="2000" dirty="0"/>
                  <a:t> is also the undirected weighted matrix.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778050" cy="5395789"/>
              </a:xfrm>
              <a:blipFill>
                <a:blip r:embed="rId3"/>
                <a:stretch>
                  <a:fillRect l="-539" t="-21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656A964-73DF-884A-B50C-9C7312AC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99" y="1460648"/>
            <a:ext cx="6282055" cy="36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8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353801" cy="539578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en-US" altLang="zh-TW" sz="2400" dirty="0"/>
                  <a:t>A computation view of UMAP</a:t>
                </a:r>
              </a:p>
              <a:p>
                <a:r>
                  <a:rPr kumimoji="1" lang="en-US" altLang="zh-TW" sz="2000" dirty="0"/>
                  <a:t>In the Low-D mapping (Euclidean space):</a:t>
                </a:r>
              </a:p>
              <a:p>
                <a:pPr lvl="1"/>
                <a:r>
                  <a:rPr kumimoji="1" lang="en-US" altLang="zh-TW" sz="1800" dirty="0"/>
                  <a:t>The family of curves of the form (Student t-family):</a:t>
                </a:r>
                <a:endParaRPr kumimoji="1" lang="en-US" altLang="zh-TW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TW" sz="2000" dirty="0"/>
              </a:p>
              <a:p>
                <a:pPr lvl="1"/>
                <a:r>
                  <a:rPr kumimoji="1" lang="en-US" altLang="zh-TW" sz="1800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=1→</m:t>
                    </m:r>
                  </m:oMath>
                </a14:m>
                <a:r>
                  <a:rPr kumimoji="1" lang="en-US" altLang="zh-TW" sz="1800" dirty="0"/>
                  <a:t> Student t-kernel.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TW" sz="18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800" dirty="0"/>
                  <a:t> can be specified by user or estimated by non-linear least squares fitting with </a:t>
                </a:r>
                <a:r>
                  <a:rPr kumimoji="1" lang="en-US" altLang="zh-TW" sz="1800" i="1" dirty="0"/>
                  <a:t>min-dist.</a:t>
                </a:r>
                <a:endParaRPr kumimoji="1" lang="en-US" altLang="zh-TW" sz="1800" dirty="0"/>
              </a:p>
              <a:p>
                <a:pPr lvl="1"/>
                <a:r>
                  <a:rPr kumimoji="1" lang="en-US" altLang="zh-TW" sz="1800" dirty="0"/>
                  <a:t>The same concept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in the t-SNE.</a:t>
                </a:r>
              </a:p>
              <a:p>
                <a:pPr lvl="1"/>
                <a:r>
                  <a:rPr lang="en" altLang="zh-TW" sz="1800" dirty="0"/>
                  <a:t>Property of function in this family: Nicely differentiable functions.</a:t>
                </a:r>
              </a:p>
              <a:p>
                <a:pPr lvl="1"/>
                <a:endParaRPr kumimoji="1" lang="en-US" altLang="zh-TW" sz="1800" dirty="0"/>
              </a:p>
              <a:p>
                <a:r>
                  <a:rPr kumimoji="1" lang="en-US" altLang="zh-TW" sz="2000" dirty="0"/>
                  <a:t>Cost function: Cross entropy for fuzzy set.</a:t>
                </a:r>
              </a:p>
              <a:p>
                <a:pPr lvl="1"/>
                <a:r>
                  <a:rPr kumimoji="1" lang="en-US" altLang="zh-TW" sz="18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1800" dirty="0"/>
              </a:p>
              <a:p>
                <a:pPr lvl="1"/>
                <a:r>
                  <a:rPr kumimoji="1" lang="en-US" altLang="zh-TW" sz="1800" dirty="0"/>
                  <a:t>Consider the membership strength to be the probability (parameter: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, statistics: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) used in the parameter of a Bernoulli dist.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Find MLE </a:t>
                </a:r>
                <a14:m>
                  <m:oMath xmlns:m="http://schemas.openxmlformats.org/officeDocument/2006/math">
                    <m:r>
                      <a:rPr kumimoji="1"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kumimoji="1" lang="en-US" altLang="zh-TW" sz="1800" dirty="0"/>
                  <a:t> Minimize the cross entropy.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353801" cy="5395789"/>
              </a:xfrm>
              <a:blipFill>
                <a:blip r:embed="rId3"/>
                <a:stretch>
                  <a:fillRect l="-782" t="-1878" r="-447" b="-241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277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211"/>
                <a:ext cx="11353801" cy="539578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Gradient of Cross entropy</a:t>
                </a:r>
              </a:p>
              <a:p>
                <a:pPr lvl="1"/>
                <a:r>
                  <a:rPr kumimoji="1" lang="en-US" altLang="zh-TW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TW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,  1−</m:t>
                      </m:r>
                      <m:sSub>
                        <m:sSub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Sup>
                                    <m:sSubSup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zh-TW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sSubSup>
                                <m:sSubSupPr>
                                  <m:ctrlP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1"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kumimoji="1" lang="en-US" altLang="zh-TW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−</m:t>
                      </m:r>
                      <m:f>
                        <m:fPr>
                          <m:ctrlP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Sup>
                                <m:sSubSupPr>
                                  <m:ctrlP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kumimoji="1" lang="en-US" altLang="zh-TW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sz="2000" dirty="0"/>
              </a:p>
              <a:p>
                <a:pPr lvl="1"/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211"/>
                <a:ext cx="11353801" cy="5395789"/>
              </a:xfrm>
              <a:blipFill>
                <a:blip r:embed="rId3"/>
                <a:stretch>
                  <a:fillRect l="-670" t="-1174" b="-61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373A051-9065-9742-8363-9793C24ACA4E}"/>
              </a:ext>
            </a:extLst>
          </p:cNvPr>
          <p:cNvSpPr/>
          <p:nvPr/>
        </p:nvSpPr>
        <p:spPr>
          <a:xfrm>
            <a:off x="10120934" y="50581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Attractive force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7F5BA6-1668-0641-9F89-8EA698DF9B8D}"/>
              </a:ext>
            </a:extLst>
          </p:cNvPr>
          <p:cNvSpPr/>
          <p:nvPr/>
        </p:nvSpPr>
        <p:spPr>
          <a:xfrm>
            <a:off x="10278945" y="5788784"/>
            <a:ext cx="1446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</a:rPr>
              <a:t>Repulsive force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2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t-SNE has already been successfully applied in a range of domains:</a:t>
            </a:r>
          </a:p>
          <a:p>
            <a:pPr lvl="1"/>
            <a:r>
              <a:rPr kumimoji="1" lang="en-US" altLang="zh-TW" sz="2000" dirty="0"/>
              <a:t>Bioinformatics, computer security, climate research, cancer research, etc.</a:t>
            </a:r>
          </a:p>
          <a:p>
            <a:endParaRPr kumimoji="1" lang="zh-TW" altLang="en-US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EC8C65E-A481-9D45-AAD6-7511B429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83428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9BE191D-C75C-144F-A6BC-34687BE8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53" y="1816442"/>
            <a:ext cx="2565461" cy="1982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8069"/>
                <a:ext cx="1177805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Cost function: cross entropy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func>
                          <m:func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𝜐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kumimoji="1"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func>
                          <m:funcPr>
                            <m:ctrlPr>
                              <a:rPr kumimoji="1" lang="en-US" altLang="zh-TW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TW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kumimoji="1" lang="en-US" altLang="zh-TW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kumimoji="1" lang="en-US" altLang="zh-TW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𝜐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pPr marL="0" indent="0">
                  <a:buNone/>
                </a:pPr>
                <a:endParaRPr kumimoji="1" lang="en-US" altLang="zh-TW" sz="2400" dirty="0"/>
              </a:p>
              <a:p>
                <a:r>
                  <a:rPr kumimoji="1" lang="en-US" altLang="zh-TW" sz="2400" dirty="0"/>
                  <a:t>Gradient of cross entropy (After replace with exponential term and Student t-kernel.)</a:t>
                </a:r>
              </a:p>
              <a:p>
                <a:endParaRPr kumimoji="1"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8069"/>
                <a:ext cx="11778050" cy="5583357"/>
              </a:xfrm>
              <a:blipFill>
                <a:blip r:embed="rId4"/>
                <a:stretch>
                  <a:fillRect l="-647" t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87B213-A9FD-3647-9B71-222B8D4E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02" y="1850874"/>
            <a:ext cx="2344574" cy="20274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F99AC8-3BCC-4D42-9C2F-3A01EA9A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067" y="4340086"/>
            <a:ext cx="2246342" cy="25466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A0214E-2C01-714A-A9AD-6487764A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293" y="4340086"/>
            <a:ext cx="2676581" cy="23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2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8069"/>
                <a:ext cx="11353801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Implementation</a:t>
                </a:r>
              </a:p>
              <a:p>
                <a:pPr lvl="1"/>
                <a:r>
                  <a:rPr kumimoji="1" lang="en-US" altLang="zh-TW" sz="2000" dirty="0"/>
                  <a:t>Find the nearest neighbors efficiently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Random Projection trees + Nearest-Neighbor-Descent</a:t>
                </a:r>
              </a:p>
              <a:p>
                <a:pPr lvl="1"/>
                <a:r>
                  <a:rPr kumimoji="1" lang="en-US" altLang="zh-TW" sz="2000" dirty="0"/>
                  <a:t>Optimization improvement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Stochastic Gradient Descent + Negative Sampling, Probabilistic Edge Sampling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parameter: </a:t>
                </a:r>
                <a:r>
                  <a:rPr kumimoji="1" lang="en-US" altLang="zh-TW" sz="2000" i="1" dirty="0"/>
                  <a:t>n-epochs. </a:t>
                </a:r>
                <a:r>
                  <a:rPr kumimoji="1" lang="en-US" altLang="zh-TW" sz="2000" dirty="0"/>
                  <a:t>(The number of training epochs to use.)</a:t>
                </a:r>
              </a:p>
              <a:p>
                <a:pPr lvl="1"/>
                <a:r>
                  <a:rPr kumimoji="1" lang="en-US" altLang="zh-TW" sz="2000" dirty="0"/>
                  <a:t>Initialization for the low-D: </a:t>
                </a:r>
                <a:r>
                  <a:rPr lang="en-US" altLang="zh-TW" sz="2000" dirty="0"/>
                  <a:t>Eigenvectors of the normalized </a:t>
                </a:r>
                <a:r>
                  <a:rPr kumimoji="1" lang="en-US" altLang="zh-TW" sz="2000" dirty="0"/>
                  <a:t>Laplacian, Spectral layout.</a:t>
                </a:r>
                <a:endParaRPr kumimoji="1" lang="en-US" altLang="zh-TW" sz="20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faster convergence &amp; greater stability</a:t>
                </a:r>
              </a:p>
              <a:p>
                <a:endParaRPr kumimoji="1" lang="en-US" altLang="zh-TW" sz="1600" dirty="0"/>
              </a:p>
              <a:p>
                <a:endParaRPr kumimoji="1" lang="en-US" altLang="zh-TW" sz="1600" dirty="0"/>
              </a:p>
              <a:p>
                <a:r>
                  <a:rPr kumimoji="1" lang="en-US" altLang="zh-TW" sz="2400" dirty="0"/>
                  <a:t>Performance</a:t>
                </a:r>
              </a:p>
              <a:p>
                <a:pPr lvl="1"/>
                <a:r>
                  <a:rPr kumimoji="1" lang="en-US" altLang="zh-TW" sz="2000" dirty="0"/>
                  <a:t>High performance</a:t>
                </a:r>
              </a:p>
              <a:p>
                <a:pPr lvl="1"/>
                <a:r>
                  <a:rPr kumimoji="1" lang="en-US" altLang="zh-TW" sz="2000" dirty="0"/>
                  <a:t>Clean code</a:t>
                </a:r>
              </a:p>
              <a:p>
                <a:pPr lvl="1"/>
                <a:r>
                  <a:rPr kumimoji="1" lang="en-US" altLang="zh-TW" sz="2000" dirty="0"/>
                  <a:t>Custom distance metrics</a:t>
                </a:r>
              </a:p>
              <a:p>
                <a:pPr lvl="1"/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8069"/>
                <a:ext cx="11353801" cy="5583357"/>
              </a:xfrm>
              <a:blipFill>
                <a:blip r:embed="rId3"/>
                <a:stretch>
                  <a:fillRect l="-670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99330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5712"/>
            <a:ext cx="11353801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Weaknesses</a:t>
            </a:r>
          </a:p>
          <a:p>
            <a:pPr lvl="1"/>
            <a:r>
              <a:rPr kumimoji="1" lang="en-US" altLang="zh-TW" sz="2000" dirty="0"/>
              <a:t>Interpretability.</a:t>
            </a:r>
          </a:p>
          <a:p>
            <a:pPr lvl="2"/>
            <a:r>
              <a:rPr kumimoji="1" lang="en-US" altLang="zh-TW" sz="1800" dirty="0"/>
              <a:t>Unlike PCA: a. Has factor loading. b. Embedding space has special meaning (greatest variance).</a:t>
            </a:r>
            <a:endParaRPr kumimoji="1" lang="en-US" altLang="zh-TW" sz="1600" dirty="0"/>
          </a:p>
          <a:p>
            <a:pPr lvl="1"/>
            <a:r>
              <a:rPr kumimoji="1" lang="en-US" altLang="zh-TW" sz="2000" dirty="0"/>
              <a:t>Small sample size may not work well.</a:t>
            </a:r>
          </a:p>
          <a:p>
            <a:pPr lvl="2"/>
            <a:r>
              <a:rPr kumimoji="1" lang="en-US" altLang="zh-TW" sz="1800" dirty="0"/>
              <a:t>Tend to find the spurious manifold structure from the noise of data.</a:t>
            </a:r>
          </a:p>
          <a:p>
            <a:pPr lvl="2"/>
            <a:r>
              <a:rPr kumimoji="1" lang="en-US" altLang="zh-TW" sz="1800" dirty="0"/>
              <a:t>Unstable due to the use of approximation techniques such as nearest neighbor algorithms and negative sampling. (occurred when sample size &lt; 500)</a:t>
            </a:r>
          </a:p>
          <a:p>
            <a:pPr lvl="1"/>
            <a:r>
              <a:rPr kumimoji="1" lang="en-US" altLang="zh-TW" sz="2000" dirty="0"/>
              <a:t>Unsuitable if the global structure is of primary interest.</a:t>
            </a:r>
            <a:endParaRPr kumimoji="1" lang="en-US" altLang="zh-TW" sz="2200" dirty="0"/>
          </a:p>
          <a:p>
            <a:pPr lvl="2"/>
            <a:r>
              <a:rPr kumimoji="1" lang="en-US" altLang="zh-TW" sz="1800" dirty="0"/>
              <a:t>Similar to t-SNE and </a:t>
            </a:r>
            <a:r>
              <a:rPr kumimoji="1" lang="en-US" altLang="zh-TW" sz="1800" dirty="0" err="1"/>
              <a:t>LargeVis</a:t>
            </a:r>
            <a:r>
              <a:rPr kumimoji="1" lang="en-US" altLang="zh-TW" sz="1800" dirty="0"/>
              <a:t>, UMAP is derived from the axiom that local distance is more important than long range distance.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Generalization</a:t>
            </a:r>
          </a:p>
          <a:p>
            <a:pPr lvl="1"/>
            <a:r>
              <a:rPr kumimoji="1" lang="en-US" altLang="zh-TW" sz="2000" dirty="0"/>
              <a:t>Modeled on the training data, use the model on the test data.</a:t>
            </a:r>
          </a:p>
          <a:p>
            <a:pPr lvl="1"/>
            <a:r>
              <a:rPr kumimoji="1" lang="en-US" altLang="zh-TW" sz="2000" dirty="0"/>
              <a:t>Be used as a generative model for original high dimensional space from embedding space.</a:t>
            </a:r>
          </a:p>
          <a:p>
            <a:pPr lvl="1"/>
            <a:r>
              <a:rPr kumimoji="1" lang="en-US" altLang="zh-TW" sz="2000" dirty="0"/>
              <a:t>(Semi-)Supervised version.</a:t>
            </a:r>
          </a:p>
          <a:p>
            <a:pPr lvl="1"/>
            <a:r>
              <a:rPr kumimoji="1" lang="en-US" altLang="zh-TW" sz="2000" dirty="0"/>
              <a:t>Combine different spaces with different metrics together and embedded them into one vector space.  (Different metric for different datatype, Categorical: Jaccard or Dice, Ordinal: Manhattan.)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650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069"/>
            <a:ext cx="11353801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Brief Summary</a:t>
            </a:r>
          </a:p>
          <a:p>
            <a:r>
              <a:rPr kumimoji="1" lang="en-US" altLang="zh-TW" sz="2000" dirty="0"/>
              <a:t>UMAP has been used in bioinformatics, materials science, machine learning, etc.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UMAP uses local manifold approximations and patches together their local fuzzy simplicial set representation to construct a topological representation in high-D data.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A similar graph construction process can be used to construct an equivalent topological representation for low-D data.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Optimize the layout of the data representation in the low dimensional space by minimizing the cross-entropy between the two topological representations.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46094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069"/>
            <a:ext cx="11353801" cy="558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Brief Summary</a:t>
            </a:r>
          </a:p>
          <a:p>
            <a:r>
              <a:rPr kumimoji="1" lang="en-US" altLang="zh-TW" sz="2000" dirty="0"/>
              <a:t>There are four mainly important parameters that can be adjusted by user: 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k</a:t>
            </a:r>
            <a:r>
              <a:rPr kumimoji="1" lang="en-US" altLang="zh-TW" sz="2000" dirty="0">
                <a:ea typeface="Cambria Math" panose="02040503050406030204" pitchFamily="18" charset="0"/>
              </a:rPr>
              <a:t>-neighbor,</a:t>
            </a:r>
            <a:r>
              <a:rPr kumimoji="1" lang="en-US" altLang="zh-TW" sz="2000" i="1" dirty="0"/>
              <a:t> min-</a:t>
            </a:r>
            <a:r>
              <a:rPr kumimoji="1" lang="en-US" altLang="zh-TW" sz="2000" i="1" dirty="0" err="1"/>
              <a:t>dist</a:t>
            </a:r>
            <a:r>
              <a:rPr kumimoji="1" lang="en-US" altLang="zh-TW" sz="2000" i="1" dirty="0"/>
              <a:t>,</a:t>
            </a:r>
            <a:r>
              <a:rPr kumimoji="1" lang="en-US" altLang="zh-TW" sz="2000" dirty="0">
                <a:ea typeface="Cambria Math" panose="02040503050406030204" pitchFamily="18" charset="0"/>
              </a:rPr>
              <a:t> embedding dimension </a:t>
            </a:r>
            <a:r>
              <a:rPr kumimoji="1" lang="en-US" altLang="zh-TW" sz="2000" i="1" dirty="0"/>
              <a:t>d, n-epochs.</a:t>
            </a:r>
          </a:p>
          <a:p>
            <a:endParaRPr kumimoji="1" lang="en-US" altLang="zh-TW" sz="2000" i="1" dirty="0"/>
          </a:p>
          <a:p>
            <a:r>
              <a:rPr kumimoji="1" lang="en-US" altLang="zh-TW" sz="2000" dirty="0">
                <a:ea typeface="Cambria Math" panose="02040503050406030204" pitchFamily="18" charset="0"/>
              </a:rPr>
              <a:t>A comprehensible concept for 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k</a:t>
            </a:r>
            <a:r>
              <a:rPr kumimoji="1" lang="en-US" altLang="zh-TW" sz="2000" dirty="0">
                <a:ea typeface="Cambria Math" panose="02040503050406030204" pitchFamily="18" charset="0"/>
              </a:rPr>
              <a:t>-neighbor: </a:t>
            </a:r>
            <a:r>
              <a:rPr kumimoji="1" lang="en-US" altLang="zh-TW" sz="2000" dirty="0">
                <a:ea typeface="Cambria Math" panose="02040503050406030204" pitchFamily="18" charset="0"/>
                <a:hlinkClick r:id="rId3"/>
              </a:rPr>
              <a:t>Network</a:t>
            </a:r>
            <a:r>
              <a:rPr kumimoji="1" lang="en-US" altLang="zh-TW" sz="2000" dirty="0">
                <a:ea typeface="Cambria Math" panose="02040503050406030204" pitchFamily="18" charset="0"/>
              </a:rPr>
              <a:t>, Polymers (Thermoplastic &amp; Thermosetting)</a:t>
            </a:r>
            <a:endParaRPr kumimoji="1" lang="en-US" altLang="zh-TW" sz="2000" i="1" dirty="0"/>
          </a:p>
          <a:p>
            <a:r>
              <a:rPr kumimoji="1" lang="en-US" altLang="zh-TW" sz="2000" dirty="0">
                <a:ea typeface="Cambria Math" panose="02040503050406030204" pitchFamily="18" charset="0"/>
              </a:rPr>
              <a:t>Large 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k</a:t>
            </a:r>
            <a:r>
              <a:rPr kumimoji="1" lang="en-US" altLang="zh-TW" sz="2000" dirty="0">
                <a:ea typeface="Cambria Math" panose="02040503050406030204" pitchFamily="18" charset="0"/>
              </a:rPr>
              <a:t>-neighbor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 </a:t>
            </a:r>
            <a:r>
              <a:rPr kumimoji="1" lang="en-US" altLang="zh-TW" sz="2000" dirty="0">
                <a:ea typeface="Cambria Math" panose="02040503050406030204" pitchFamily="18" charset="0"/>
              </a:rPr>
              <a:t>value captures large scale manifold structures, but loss detailed structure which will get averaged out in the local approximation.</a:t>
            </a:r>
            <a:endParaRPr kumimoji="1" lang="en-US" altLang="zh-TW" sz="2000" i="1" dirty="0"/>
          </a:p>
          <a:p>
            <a:r>
              <a:rPr kumimoji="1" lang="en-US" altLang="zh-TW" sz="2000" dirty="0">
                <a:ea typeface="Cambria Math" panose="02040503050406030204" pitchFamily="18" charset="0"/>
              </a:rPr>
              <a:t>Smaller 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k</a:t>
            </a:r>
            <a:r>
              <a:rPr kumimoji="1" lang="en-US" altLang="zh-TW" sz="2000" dirty="0">
                <a:ea typeface="Cambria Math" panose="02040503050406030204" pitchFamily="18" charset="0"/>
              </a:rPr>
              <a:t>-neighbor</a:t>
            </a:r>
            <a:r>
              <a:rPr kumimoji="1" lang="en-US" altLang="zh-TW" sz="2000" i="1" dirty="0">
                <a:ea typeface="Cambria Math" panose="02040503050406030204" pitchFamily="18" charset="0"/>
              </a:rPr>
              <a:t> </a:t>
            </a:r>
            <a:r>
              <a:rPr kumimoji="1" lang="en-US" altLang="zh-TW" sz="2000" dirty="0">
                <a:ea typeface="Cambria Math" panose="02040503050406030204" pitchFamily="18" charset="0"/>
              </a:rPr>
              <a:t>value captures detailed manifold structure, but tends to be broken into many small connected components.</a:t>
            </a:r>
          </a:p>
          <a:p>
            <a:endParaRPr kumimoji="1" lang="en-US" altLang="zh-TW" sz="2000" dirty="0">
              <a:ea typeface="Cambria Math" panose="02040503050406030204" pitchFamily="18" charset="0"/>
            </a:endParaRPr>
          </a:p>
          <a:p>
            <a:r>
              <a:rPr kumimoji="1" lang="en-US" altLang="zh-TW" sz="2000" dirty="0"/>
              <a:t>Larger </a:t>
            </a:r>
            <a:r>
              <a:rPr kumimoji="1" lang="en-US" altLang="zh-TW" sz="2000" i="1" dirty="0"/>
              <a:t>min-</a:t>
            </a:r>
            <a:r>
              <a:rPr kumimoji="1" lang="en-US" altLang="zh-TW" sz="2000" i="1" dirty="0" err="1"/>
              <a:t>dist</a:t>
            </a:r>
            <a:r>
              <a:rPr kumimoji="1" lang="en-US" altLang="zh-TW" sz="2000" dirty="0"/>
              <a:t> forces the embedding to spread points out more, and assist visualization. (Avoid potential </a:t>
            </a:r>
            <a:r>
              <a:rPr kumimoji="1" lang="en-US" altLang="zh-TW" sz="2000" dirty="0" err="1"/>
              <a:t>overplotting</a:t>
            </a:r>
            <a:r>
              <a:rPr kumimoji="1" lang="en-US" altLang="zh-TW" sz="2000" dirty="0"/>
              <a:t> issues)</a:t>
            </a:r>
          </a:p>
          <a:p>
            <a:r>
              <a:rPr kumimoji="1" lang="en-US" altLang="zh-TW" sz="2000" dirty="0"/>
              <a:t>Smaller </a:t>
            </a:r>
            <a:r>
              <a:rPr kumimoji="1" lang="en-US" altLang="zh-TW" sz="2000" i="1" dirty="0"/>
              <a:t>min-</a:t>
            </a:r>
            <a:r>
              <a:rPr kumimoji="1" lang="en-US" altLang="zh-TW" sz="2000" i="1" dirty="0" err="1"/>
              <a:t>dist</a:t>
            </a:r>
            <a:r>
              <a:rPr kumimoji="1" lang="en-US" altLang="zh-TW" sz="2000" dirty="0"/>
              <a:t> results in potentially densely packed regions, but will likely more faithfully represent the manifold structure.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" altLang="zh-TW" sz="3600" dirty="0"/>
              <a:t>Uniform Manifold Approximation and Projection</a:t>
            </a:r>
            <a:r>
              <a:rPr kumimoji="1" lang="en-US" altLang="zh-TW" sz="3600" dirty="0"/>
              <a:t> (UMAP)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8712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5400" b="1" dirty="0"/>
              <a:t>Comparison and Evaluation</a:t>
            </a:r>
            <a:endParaRPr kumimoji="1" lang="zh-TW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258342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1654288-DBDC-F542-B8C8-EE16DC452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705455"/>
                  </p:ext>
                </p:extLst>
              </p:nvPr>
            </p:nvGraphicFramePr>
            <p:xfrm>
              <a:off x="1458785" y="1221864"/>
              <a:ext cx="9274431" cy="54522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47096">
                      <a:extLst>
                        <a:ext uri="{9D8B030D-6E8A-4147-A177-3AD203B41FA5}">
                          <a16:colId xmlns:a16="http://schemas.microsoft.com/office/drawing/2014/main" val="2933471464"/>
                        </a:ext>
                      </a:extLst>
                    </a:gridCol>
                    <a:gridCol w="3521676">
                      <a:extLst>
                        <a:ext uri="{9D8B030D-6E8A-4147-A177-3AD203B41FA5}">
                          <a16:colId xmlns:a16="http://schemas.microsoft.com/office/drawing/2014/main" val="2542398737"/>
                        </a:ext>
                      </a:extLst>
                    </a:gridCol>
                    <a:gridCol w="3405659">
                      <a:extLst>
                        <a:ext uri="{9D8B030D-6E8A-4147-A177-3AD203B41FA5}">
                          <a16:colId xmlns:a16="http://schemas.microsoft.com/office/drawing/2014/main" val="1952028115"/>
                        </a:ext>
                      </a:extLst>
                    </a:gridCol>
                  </a:tblGrid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Items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286321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Standpoint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High-dimensional Euclidean space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Topological </a:t>
                          </a:r>
                          <a:r>
                            <a:rPr kumimoji="1" lang="en-US" altLang="zh-TW" dirty="0"/>
                            <a:t>Riemannian space (weighted graph)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37155"/>
                      </a:ext>
                    </a:extLst>
                  </a:tr>
                  <a:tr h="10667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Measurement for the distance between data points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Similarity, Probability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1800" dirty="0"/>
                            <a:t>Membership strength (Fuzzy)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150502"/>
                      </a:ext>
                    </a:extLst>
                  </a:tr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Kernel used for the original data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zh-TW" sz="1800" smtClean="0">
                                  <a:latin typeface="Cambria Math" panose="02040503050406030204" pitchFamily="18" charset="0"/>
                                </a:rPr>
                                <m:t>(∙)</m:t>
                              </m:r>
                            </m:oMath>
                          </a14:m>
                          <a:r>
                            <a:rPr lang="en-US" altLang="zh-TW" dirty="0"/>
                            <a:t> (Gaussian)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zh-TW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kumimoji="1" lang="en-US" altLang="zh-TW" sz="1800" smtClean="0">
                                    <a:latin typeface="Cambria Math" panose="02040503050406030204" pitchFamily="18" charset="0"/>
                                  </a:rPr>
                                  <m:t>(∙)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2721735"/>
                      </a:ext>
                    </a:extLst>
                  </a:tr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Kernel used for the reconstructed data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Student t-kernel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Student t-“family” kernel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85083"/>
                      </a:ext>
                    </a:extLst>
                  </a:tr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Cost function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KL Divergence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Cross Entropy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8641570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Initialization for the optimization 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Random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Graph Laplacian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(Eigenvectors of Laplacian)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925798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Optimization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Momentum gradient descent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Stochastic gradient descent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53941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1654288-DBDC-F542-B8C8-EE16DC452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705455"/>
                  </p:ext>
                </p:extLst>
              </p:nvPr>
            </p:nvGraphicFramePr>
            <p:xfrm>
              <a:off x="1458785" y="1221864"/>
              <a:ext cx="9274431" cy="545224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47096">
                      <a:extLst>
                        <a:ext uri="{9D8B030D-6E8A-4147-A177-3AD203B41FA5}">
                          <a16:colId xmlns:a16="http://schemas.microsoft.com/office/drawing/2014/main" val="2933471464"/>
                        </a:ext>
                      </a:extLst>
                    </a:gridCol>
                    <a:gridCol w="3521676">
                      <a:extLst>
                        <a:ext uri="{9D8B030D-6E8A-4147-A177-3AD203B41FA5}">
                          <a16:colId xmlns:a16="http://schemas.microsoft.com/office/drawing/2014/main" val="2542398737"/>
                        </a:ext>
                      </a:extLst>
                    </a:gridCol>
                    <a:gridCol w="3405659">
                      <a:extLst>
                        <a:ext uri="{9D8B030D-6E8A-4147-A177-3AD203B41FA5}">
                          <a16:colId xmlns:a16="http://schemas.microsoft.com/office/drawing/2014/main" val="1952028115"/>
                        </a:ext>
                      </a:extLst>
                    </a:gridCol>
                  </a:tblGrid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Items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t-SNE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UMAP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1286321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Standpoint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High-dimensional Euclidean space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Topological </a:t>
                          </a:r>
                          <a:r>
                            <a:rPr kumimoji="1" lang="en-US" altLang="zh-TW" dirty="0"/>
                            <a:t>Riemannian space (weighted graph)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37155"/>
                      </a:ext>
                    </a:extLst>
                  </a:tr>
                  <a:tr h="10667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Measurement for the distance between data points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Similarity, Probability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TW" sz="1800" dirty="0"/>
                            <a:t>Membership strength (Fuzzy)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1505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Kernel used for the original data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547" t="-349020" r="-97122" b="-3960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2119" t="-349020" r="-372" b="-3960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27217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Kernel used for the reconstructed data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Student t-kernel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Student t-“family” kernel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85083"/>
                      </a:ext>
                    </a:extLst>
                  </a:tr>
                  <a:tr h="432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Cost function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KL Divergence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Cross Entropy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8641570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Initialization for the optimization 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Random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Graph Laplacian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(Eigenvectors of Laplacian)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925798"/>
                      </a:ext>
                    </a:extLst>
                  </a:tr>
                  <a:tr h="7467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Optimization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Momentum gradient descent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Stochastic gradient descent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53941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標題 1">
            <a:extLst>
              <a:ext uri="{FF2B5EF4-FFF2-40B4-BE49-F238E27FC236}">
                <a16:creationId xmlns:a16="http://schemas.microsoft.com/office/drawing/2014/main" id="{E15DF80E-51E7-EB46-B535-B3719FB7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Comparison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20454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7A149C0-7B31-214D-B1D2-6ECD024F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01756"/>
              </p:ext>
            </p:extLst>
          </p:nvPr>
        </p:nvGraphicFramePr>
        <p:xfrm>
          <a:off x="1446428" y="183895"/>
          <a:ext cx="9402804" cy="64516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7096">
                  <a:extLst>
                    <a:ext uri="{9D8B030D-6E8A-4147-A177-3AD203B41FA5}">
                      <a16:colId xmlns:a16="http://schemas.microsoft.com/office/drawing/2014/main" val="2933471464"/>
                    </a:ext>
                  </a:extLst>
                </a:gridCol>
                <a:gridCol w="3521676">
                  <a:extLst>
                    <a:ext uri="{9D8B030D-6E8A-4147-A177-3AD203B41FA5}">
                      <a16:colId xmlns:a16="http://schemas.microsoft.com/office/drawing/2014/main" val="2542398737"/>
                    </a:ext>
                  </a:extLst>
                </a:gridCol>
                <a:gridCol w="3534032">
                  <a:extLst>
                    <a:ext uri="{9D8B030D-6E8A-4147-A177-3AD203B41FA5}">
                      <a16:colId xmlns:a16="http://schemas.microsoft.com/office/drawing/2014/main" val="1952028115"/>
                    </a:ext>
                  </a:extLst>
                </a:gridCol>
              </a:tblGrid>
              <a:tr h="433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t-SNE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UMAP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286321"/>
                  </a:ext>
                </a:extLst>
              </a:tr>
              <a:tr h="60177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Cost function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93715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F7F134DA-70E4-7A4B-82D1-CBDED47AD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t="28743" r="20436" b="5397"/>
          <a:stretch/>
        </p:blipFill>
        <p:spPr>
          <a:xfrm>
            <a:off x="3896927" y="796427"/>
            <a:ext cx="3349955" cy="27870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425688-2512-3E49-819B-A5B0DAA2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27" y="3801916"/>
            <a:ext cx="3349955" cy="26423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3618102-21B8-9740-9CC9-7CA21C57C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07" y="3808967"/>
            <a:ext cx="3410798" cy="263527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975FB8-2B64-B040-B5BF-48F105C2B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306" y="796427"/>
            <a:ext cx="3222954" cy="27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7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7A149C0-7B31-214D-B1D2-6ECD024F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646"/>
              </p:ext>
            </p:extLst>
          </p:nvPr>
        </p:nvGraphicFramePr>
        <p:xfrm>
          <a:off x="1446428" y="183895"/>
          <a:ext cx="9402804" cy="64516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7096">
                  <a:extLst>
                    <a:ext uri="{9D8B030D-6E8A-4147-A177-3AD203B41FA5}">
                      <a16:colId xmlns:a16="http://schemas.microsoft.com/office/drawing/2014/main" val="2933471464"/>
                    </a:ext>
                  </a:extLst>
                </a:gridCol>
                <a:gridCol w="3521676">
                  <a:extLst>
                    <a:ext uri="{9D8B030D-6E8A-4147-A177-3AD203B41FA5}">
                      <a16:colId xmlns:a16="http://schemas.microsoft.com/office/drawing/2014/main" val="2542398737"/>
                    </a:ext>
                  </a:extLst>
                </a:gridCol>
                <a:gridCol w="3534032">
                  <a:extLst>
                    <a:ext uri="{9D8B030D-6E8A-4147-A177-3AD203B41FA5}">
                      <a16:colId xmlns:a16="http://schemas.microsoft.com/office/drawing/2014/main" val="1952028115"/>
                    </a:ext>
                  </a:extLst>
                </a:gridCol>
              </a:tblGrid>
              <a:tr h="433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t-SNE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UMAP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286321"/>
                  </a:ext>
                </a:extLst>
              </a:tr>
              <a:tr h="60177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Gradient of the cost function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937155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AA8F7FC0-CFD2-7945-82D8-DD0AC0985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8" r="27642" b="4448"/>
          <a:stretch/>
        </p:blipFill>
        <p:spPr>
          <a:xfrm>
            <a:off x="4158010" y="727617"/>
            <a:ext cx="2737060" cy="295095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C34B15-674E-7B4B-887D-D9EC4177C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386" y="727617"/>
            <a:ext cx="2625953" cy="297698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E256293-D7C4-5D49-94A8-2B9D183DC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703" y="3773610"/>
            <a:ext cx="2781320" cy="243667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64725B5-6DF1-1447-9809-3F569CB4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75" y="1087395"/>
            <a:ext cx="686953" cy="50909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5D903A7-F710-024B-98E6-8446A94987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885" r="19438" b="6563"/>
          <a:stretch/>
        </p:blipFill>
        <p:spPr>
          <a:xfrm>
            <a:off x="4085190" y="3773672"/>
            <a:ext cx="2987639" cy="24047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89C571-958E-4E44-81A3-0217990E9CE7}"/>
              </a:ext>
            </a:extLst>
          </p:cNvPr>
          <p:cNvSpPr/>
          <p:nvPr/>
        </p:nvSpPr>
        <p:spPr>
          <a:xfrm>
            <a:off x="422762" y="718063"/>
            <a:ext cx="692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t-SNE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7D920-19B4-AE49-AA1C-7A0249024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5721" y="1055350"/>
            <a:ext cx="628542" cy="51230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BBFA97-97B1-0A42-915E-F8401FA1DDC6}"/>
              </a:ext>
            </a:extLst>
          </p:cNvPr>
          <p:cNvSpPr/>
          <p:nvPr/>
        </p:nvSpPr>
        <p:spPr>
          <a:xfrm>
            <a:off x="11086470" y="712103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UMAP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815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2237EB9-983E-5943-9883-96DBB244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Evaluation</a:t>
            </a:r>
            <a:endParaRPr kumimoji="1" lang="zh-TW" altLang="en-US" sz="3600" b="1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增益集 4">
                <a:extLst>
                  <a:ext uri="{FF2B5EF4-FFF2-40B4-BE49-F238E27FC236}">
                    <a16:creationId xmlns:a16="http://schemas.microsoft.com/office/drawing/2014/main" id="{F77492D4-F3A0-EC44-943F-54CCAA851B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2385342"/>
                  </p:ext>
                </p:extLst>
              </p:nvPr>
            </p:nvGraphicFramePr>
            <p:xfrm>
              <a:off x="1024753" y="1041569"/>
              <a:ext cx="10142495" cy="57103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增益集 4">
                <a:extLst>
                  <a:ext uri="{FF2B5EF4-FFF2-40B4-BE49-F238E27FC236}">
                    <a16:creationId xmlns:a16="http://schemas.microsoft.com/office/drawing/2014/main" id="{F77492D4-F3A0-EC44-943F-54CCAA851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753" y="1041569"/>
                <a:ext cx="10142495" cy="571036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4E8EB449-24F4-6F4E-A234-87E5F0670F1B}"/>
              </a:ext>
            </a:extLst>
          </p:cNvPr>
          <p:cNvSpPr/>
          <p:nvPr/>
        </p:nvSpPr>
        <p:spPr>
          <a:xfrm>
            <a:off x="2516659" y="609770"/>
            <a:ext cx="7764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hlinkClick r:id="rId5"/>
              </a:rPr>
              <a:t>https://www.youtube.com/watch?v=4NlvatkpV3s&amp;feature=emb_logo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506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Measure how close between two different high-dimensional objects.</a:t>
                </a:r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Similar (closer) points in the high-D space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400" dirty="0"/>
                  <a:t>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211"/>
                <a:ext cx="10515600" cy="5583357"/>
              </a:xfrm>
              <a:blipFill>
                <a:blip r:embed="rId2"/>
                <a:stretch>
                  <a:fillRect l="-724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2E4F55-A607-C24E-96BC-6F393402AF68}"/>
              </a:ext>
            </a:extLst>
          </p:cNvPr>
          <p:cNvGrpSpPr/>
          <p:nvPr/>
        </p:nvGrpSpPr>
        <p:grpSpPr>
          <a:xfrm>
            <a:off x="3482546" y="1927338"/>
            <a:ext cx="5226909" cy="2382498"/>
            <a:chOff x="1056659" y="2454873"/>
            <a:chExt cx="5226909" cy="2382498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DE644CC-3223-3E41-BD89-B3D601384D9B}"/>
                </a:ext>
              </a:extLst>
            </p:cNvPr>
            <p:cNvSpPr/>
            <p:nvPr/>
          </p:nvSpPr>
          <p:spPr>
            <a:xfrm>
              <a:off x="1316153" y="28108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C9775B70-3728-B940-A610-0E05D78D4F44}"/>
                </a:ext>
              </a:extLst>
            </p:cNvPr>
            <p:cNvSpPr/>
            <p:nvPr/>
          </p:nvSpPr>
          <p:spPr>
            <a:xfrm>
              <a:off x="1229655" y="26900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915E2E31-33C0-9544-A14D-F2CCCFB3217A}"/>
                </a:ext>
              </a:extLst>
            </p:cNvPr>
            <p:cNvSpPr/>
            <p:nvPr/>
          </p:nvSpPr>
          <p:spPr>
            <a:xfrm>
              <a:off x="1143157" y="25756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962BAD1A-7D2B-014E-A86D-34B8F4F7522E}"/>
                </a:ext>
              </a:extLst>
            </p:cNvPr>
            <p:cNvSpPr/>
            <p:nvPr/>
          </p:nvSpPr>
          <p:spPr>
            <a:xfrm>
              <a:off x="1056659" y="24548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78D6940-FFF5-DB4C-8C13-8E7A1CE4C478}"/>
                </a:ext>
              </a:extLst>
            </p:cNvPr>
            <p:cNvSpPr/>
            <p:nvPr/>
          </p:nvSpPr>
          <p:spPr>
            <a:xfrm>
              <a:off x="1608595" y="315920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FBBFE6-845E-CD41-96C3-8907922FF95A}"/>
                </a:ext>
              </a:extLst>
            </p:cNvPr>
            <p:cNvSpPr txBox="1"/>
            <p:nvPr/>
          </p:nvSpPr>
          <p:spPr>
            <a:xfrm>
              <a:off x="1143157" y="2535620"/>
              <a:ext cx="229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High-Dimension Space</a:t>
              </a:r>
              <a:endParaRPr kumimoji="1"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9C8338B-D012-F941-AFE5-51FB09CBA34F}"/>
                </a:ext>
              </a:extLst>
            </p:cNvPr>
            <p:cNvSpPr/>
            <p:nvPr/>
          </p:nvSpPr>
          <p:spPr>
            <a:xfrm>
              <a:off x="1787767" y="356863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447BD7E-343C-B945-885E-76FED23F2EEA}"/>
                </a:ext>
              </a:extLst>
            </p:cNvPr>
            <p:cNvSpPr/>
            <p:nvPr/>
          </p:nvSpPr>
          <p:spPr>
            <a:xfrm>
              <a:off x="3633045" y="288039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F3A33FC-FB19-F448-9FAD-010939A765F9}"/>
                </a:ext>
              </a:extLst>
            </p:cNvPr>
            <p:cNvSpPr/>
            <p:nvPr/>
          </p:nvSpPr>
          <p:spPr>
            <a:xfrm>
              <a:off x="4828559" y="2781538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1785F5B-7D3D-0B41-B230-92761BDE7267}"/>
                </a:ext>
              </a:extLst>
            </p:cNvPr>
            <p:cNvSpPr/>
            <p:nvPr/>
          </p:nvSpPr>
          <p:spPr>
            <a:xfrm>
              <a:off x="3528010" y="3524365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AAFBED-C483-E342-9545-A185E4C3D36D}"/>
                </a:ext>
              </a:extLst>
            </p:cNvPr>
            <p:cNvSpPr/>
            <p:nvPr/>
          </p:nvSpPr>
          <p:spPr>
            <a:xfrm>
              <a:off x="4464274" y="3867979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8F5F892-37D2-B545-AF4B-BF2B83BA2381}"/>
                </a:ext>
              </a:extLst>
            </p:cNvPr>
            <p:cNvSpPr/>
            <p:nvPr/>
          </p:nvSpPr>
          <p:spPr>
            <a:xfrm>
              <a:off x="4159316" y="3257013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/>
              <p:nvPr/>
            </p:nvSpPr>
            <p:spPr>
              <a:xfrm>
                <a:off x="6869409" y="2739448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09" y="2739448"/>
                <a:ext cx="260584" cy="276999"/>
              </a:xfrm>
              <a:prstGeom prst="rect">
                <a:avLst/>
              </a:prstGeom>
              <a:blipFill>
                <a:blip r:embed="rId3"/>
                <a:stretch>
                  <a:fillRect l="-9524" r="-4762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66B22F57-CF7E-9843-9492-FAC9209C9133}"/>
              </a:ext>
            </a:extLst>
          </p:cNvPr>
          <p:cNvSpPr/>
          <p:nvPr/>
        </p:nvSpPr>
        <p:spPr>
          <a:xfrm>
            <a:off x="5958609" y="2102884"/>
            <a:ext cx="1450895" cy="145089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72BB44-2591-0447-9219-8F798A21746C}"/>
              </a:ext>
            </a:extLst>
          </p:cNvPr>
          <p:cNvSpPr/>
          <p:nvPr/>
        </p:nvSpPr>
        <p:spPr>
          <a:xfrm>
            <a:off x="7379465" y="244874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Gaussian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/>
              <p:nvPr/>
            </p:nvSpPr>
            <p:spPr>
              <a:xfrm>
                <a:off x="8767076" y="2756298"/>
                <a:ext cx="3058338" cy="61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B050"/>
                    </a:solidFill>
                  </a:rPr>
                  <a:t>Gaussian: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076" y="2756298"/>
                <a:ext cx="3058338" cy="610167"/>
              </a:xfrm>
              <a:prstGeom prst="rect">
                <a:avLst/>
              </a:prstGeom>
              <a:blipFill>
                <a:blip r:embed="rId4"/>
                <a:stretch>
                  <a:fillRect l="-1240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/>
              <p:nvPr/>
            </p:nvSpPr>
            <p:spPr>
              <a:xfrm>
                <a:off x="4137162" y="4698040"/>
                <a:ext cx="4144148" cy="1385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1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1" i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TW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TW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TW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b="1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kumimoji="1" lang="en-US" altLang="zh-TW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1"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62" y="4698040"/>
                <a:ext cx="4144148" cy="1385187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9831C71-147B-C141-A054-8B4CA41D9AD5}"/>
              </a:ext>
            </a:extLst>
          </p:cNvPr>
          <p:cNvCxnSpPr>
            <a:cxnSpLocks/>
          </p:cNvCxnSpPr>
          <p:nvPr/>
        </p:nvCxnSpPr>
        <p:spPr>
          <a:xfrm flipH="1">
            <a:off x="6151605" y="2985107"/>
            <a:ext cx="482847" cy="1839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C8BAB15-52A0-1042-8E17-42B4FDFA94DC}"/>
              </a:ext>
            </a:extLst>
          </p:cNvPr>
          <p:cNvCxnSpPr>
            <a:cxnSpLocks/>
          </p:cNvCxnSpPr>
          <p:nvPr/>
        </p:nvCxnSpPr>
        <p:spPr>
          <a:xfrm flipH="1">
            <a:off x="6611005" y="3632825"/>
            <a:ext cx="337772" cy="11854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762C31-C081-ED4A-BEBB-D5AA98EBD151}"/>
              </a:ext>
            </a:extLst>
          </p:cNvPr>
          <p:cNvCxnSpPr>
            <a:cxnSpLocks/>
          </p:cNvCxnSpPr>
          <p:nvPr/>
        </p:nvCxnSpPr>
        <p:spPr>
          <a:xfrm flipH="1">
            <a:off x="5570548" y="3368974"/>
            <a:ext cx="581057" cy="14557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69847D4-8F21-734D-BF90-CB22006D854F}"/>
              </a:ext>
            </a:extLst>
          </p:cNvPr>
          <p:cNvSpPr/>
          <p:nvPr/>
        </p:nvSpPr>
        <p:spPr>
          <a:xfrm>
            <a:off x="8165830" y="5019456"/>
            <a:ext cx="175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Scaled similarity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374F1-9CC6-5B48-8401-9411E027E97C}"/>
              </a:ext>
            </a:extLst>
          </p:cNvPr>
          <p:cNvSpPr/>
          <p:nvPr/>
        </p:nvSpPr>
        <p:spPr>
          <a:xfrm>
            <a:off x="3497265" y="4513374"/>
            <a:ext cx="195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Unscaled similarity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158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F116A-E19D-AB4F-9082-6A14B2D1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1191"/>
            <a:ext cx="11353801" cy="5019035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From the author</a:t>
            </a:r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pPr lvl="1"/>
            <a:r>
              <a:rPr kumimoji="1" lang="en-US" altLang="zh-TW" sz="2000" dirty="0"/>
              <a:t>Google News dataset contains 200000 word vectors.</a:t>
            </a:r>
          </a:p>
          <a:p>
            <a:pPr lvl="1"/>
            <a:r>
              <a:rPr kumimoji="1" lang="en-US" altLang="zh-TW" sz="2000" dirty="0"/>
              <a:t>UMAP preserves more global structure than t-SNE.</a:t>
            </a:r>
          </a:p>
          <a:p>
            <a:pPr lvl="1"/>
            <a:r>
              <a:rPr kumimoji="1" lang="en-US" altLang="zh-TW" sz="2000" dirty="0"/>
              <a:t>Compare to t-SNE, UMAP has superior run time performance (on larger sample size, higher dimension of original dataset and higher dimension of embedding space.)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2237EB9-983E-5943-9883-96DBB244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Evaluation</a:t>
            </a:r>
            <a:endParaRPr kumimoji="1" lang="zh-TW" altLang="en-US" sz="36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AC5720-5320-0E4B-A524-378D1A3A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6" y="1889731"/>
            <a:ext cx="4438135" cy="25654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19E15C-841F-2E46-899A-D00BA8E1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889731"/>
            <a:ext cx="4476109" cy="25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1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1192"/>
                <a:ext cx="11353801" cy="467304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Google AI team: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>
                    <a:hlinkClick r:id="rId3"/>
                  </a:rPr>
                  <a:t>https://pair-code.github.io/understanding-umap/?fbclid=IwAR2e4W-VnEVhjnmLi2HFHolEt-UFx_z</a:t>
                </a:r>
                <a:r>
                  <a:rPr kumimoji="1" lang="en-US" altLang="zh-TW" sz="2000" dirty="0">
                    <a:hlinkClick r:id="rId4"/>
                  </a:rPr>
                  <a:t>-Mmkox1cKIu4us_SrN4dvURucmXo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A real world embedded example: Mammoth fossil example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UMAP indeed provide a better global structure preservation especially when the </a:t>
                </a:r>
                <a:r>
                  <a:rPr kumimoji="1" lang="en-US" altLang="zh-TW" sz="2000" i="1" dirty="0"/>
                  <a:t>perplexity </a:t>
                </a:r>
                <a:r>
                  <a:rPr kumimoji="1" lang="en-US" altLang="zh-TW" sz="2000" dirty="0"/>
                  <a:t>and </a:t>
                </a:r>
                <a:r>
                  <a:rPr kumimoji="1" lang="en-US" altLang="zh-TW" sz="2000" i="1" dirty="0">
                    <a:ea typeface="Cambria Math" panose="02040503050406030204" pitchFamily="18" charset="0"/>
                  </a:rPr>
                  <a:t>k</a:t>
                </a:r>
                <a:r>
                  <a:rPr kumimoji="1" lang="en-US" altLang="zh-TW" sz="2000" dirty="0">
                    <a:ea typeface="Cambria Math" panose="02040503050406030204" pitchFamily="18" charset="0"/>
                  </a:rPr>
                  <a:t>-neighbor</a:t>
                </a:r>
                <a:r>
                  <a:rPr kumimoji="1" lang="en-US" altLang="zh-TW" sz="2000" i="1" dirty="0"/>
                  <a:t> </a:t>
                </a:r>
                <a:r>
                  <a:rPr kumimoji="1" lang="en-US" altLang="zh-TW" sz="2000" dirty="0"/>
                  <a:t>are low. Furthermore, t-SNE can actually preserve global distances at large perplexity.</a:t>
                </a:r>
              </a:p>
              <a:p>
                <a:pPr lvl="1"/>
                <a:r>
                  <a:rPr kumimoji="1" lang="en-US" altLang="zh-TW" sz="2000" dirty="0"/>
                  <a:t>From the example of “clusters linked with a chain of points”, it can be notice that the choice of hyperparameters depends on data.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Run different settings to get a better results.</a:t>
                </a:r>
              </a:p>
              <a:p>
                <a:pPr lvl="1"/>
                <a:r>
                  <a:rPr kumimoji="1" lang="en-US" altLang="zh-TW" sz="2000" dirty="0"/>
                  <a:t>At low </a:t>
                </a:r>
                <a:r>
                  <a:rPr kumimoji="1" lang="en-US" altLang="zh-TW" sz="2000" i="1" dirty="0">
                    <a:ea typeface="Cambria Math" panose="02040503050406030204" pitchFamily="18" charset="0"/>
                  </a:rPr>
                  <a:t>k</a:t>
                </a:r>
                <a:r>
                  <a:rPr kumimoji="1" lang="en-US" altLang="zh-TW" sz="2000" dirty="0">
                    <a:ea typeface="Cambria Math" panose="02040503050406030204" pitchFamily="18" charset="0"/>
                  </a:rPr>
                  <a:t>-neighbor</a:t>
                </a:r>
                <a:r>
                  <a:rPr kumimoji="1" lang="en-US" altLang="zh-TW" sz="2000" i="1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TW" sz="2000" dirty="0">
                    <a:ea typeface="Cambria Math" panose="02040503050406030204" pitchFamily="18" charset="0"/>
                  </a:rPr>
                  <a:t>value, spurious clustering can be observed.</a:t>
                </a:r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In the most case, the performances of t-SNE &amp; UMAP are very similar. However, in the example of “Containment – a dense, tight cluster inside of a wide, sparse cluster”, t-SNE performs better then UMAP.</a:t>
                </a:r>
              </a:p>
              <a:p>
                <a:pPr lvl="1"/>
                <a:r>
                  <a:rPr kumimoji="1" lang="en-US" altLang="zh-TW" sz="2000" dirty="0"/>
                  <a:t>Cluster size and distance between clusters is not be meaningful for t-SNE and might not be meaningful for UMAP. (Since distance is warped.)</a:t>
                </a:r>
              </a:p>
              <a:p>
                <a:pPr lvl="1"/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1192"/>
                <a:ext cx="11353801" cy="4673046"/>
              </a:xfrm>
              <a:blipFill>
                <a:blip r:embed="rId5"/>
                <a:stretch>
                  <a:fillRect l="-670" t="-1355" r="-6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1">
            <a:extLst>
              <a:ext uri="{FF2B5EF4-FFF2-40B4-BE49-F238E27FC236}">
                <a16:creationId xmlns:a16="http://schemas.microsoft.com/office/drawing/2014/main" id="{82237EB9-983E-5943-9883-96DBB244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Evaluation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762110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2237EB9-983E-5943-9883-96DBB244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Myth broken?</a:t>
            </a:r>
            <a:endParaRPr kumimoji="1" lang="zh-TW" altLang="en-US" sz="36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39CEB4-693C-E846-85AB-C0510FEBAF69}"/>
              </a:ext>
            </a:extLst>
          </p:cNvPr>
          <p:cNvSpPr/>
          <p:nvPr/>
        </p:nvSpPr>
        <p:spPr>
          <a:xfrm>
            <a:off x="3929349" y="6382955"/>
            <a:ext cx="433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333333"/>
                </a:solidFill>
              </a:rPr>
              <a:t>Kobak, D., &amp; Linderman, G. C. (2019) </a:t>
            </a:r>
            <a:r>
              <a:rPr lang="en" altLang="zh-TW" dirty="0" err="1">
                <a:solidFill>
                  <a:srgbClr val="333333"/>
                </a:solidFill>
              </a:rPr>
              <a:t>bioRxiv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160A9A-028E-1F46-822D-129BDF4E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20" y="2213906"/>
            <a:ext cx="9210761" cy="20206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5D9B34-3015-1B47-96C7-C84A66DD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240" y="4412411"/>
            <a:ext cx="9203521" cy="19971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F746AA-73F4-D342-AABF-81BE3CB81221}"/>
              </a:ext>
            </a:extLst>
          </p:cNvPr>
          <p:cNvSpPr/>
          <p:nvPr/>
        </p:nvSpPr>
        <p:spPr>
          <a:xfrm>
            <a:off x="847819" y="1412506"/>
            <a:ext cx="11088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LMRoman17"/>
              </a:rPr>
              <a:t>UMAP does not preserve global structure any better than t-SNE when using the same initialization. 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72150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2237EB9-983E-5943-9883-96DBB244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4" y="105628"/>
            <a:ext cx="11353801" cy="1325563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Defending Justice?</a:t>
            </a:r>
            <a:endParaRPr kumimoji="1" lang="zh-TW" altLang="en-US" sz="36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88572-97F9-1941-A70F-E9D08C725D76}"/>
              </a:ext>
            </a:extLst>
          </p:cNvPr>
          <p:cNvSpPr/>
          <p:nvPr/>
        </p:nvSpPr>
        <p:spPr>
          <a:xfrm>
            <a:off x="897924" y="1491506"/>
            <a:ext cx="1108812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LMRoman17"/>
              </a:rPr>
              <a:t>It conclude that it could not confirm that the </a:t>
            </a:r>
            <a:r>
              <a:rPr lang="en" altLang="zh-TW" sz="2400" dirty="0" err="1">
                <a:latin typeface="LMRoman17"/>
              </a:rPr>
              <a:t>tSNE</a:t>
            </a:r>
            <a:r>
              <a:rPr lang="en" altLang="zh-TW" sz="2400" dirty="0">
                <a:latin typeface="LMRoman17"/>
              </a:rPr>
              <a:t> and UMAP dimension reduction are affected by different initialization scenarios (based on the </a:t>
            </a:r>
            <a:r>
              <a:rPr lang="en" altLang="zh-TW" sz="2400" dirty="0" err="1">
                <a:latin typeface="LMRoman17"/>
              </a:rPr>
              <a:t>scRNAseq</a:t>
            </a:r>
            <a:r>
              <a:rPr lang="en" altLang="zh-TW" sz="2400" dirty="0">
                <a:latin typeface="LMRoman17"/>
              </a:rPr>
              <a:t> data).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LMRoman17"/>
                <a:hlinkClick r:id="rId3"/>
              </a:rPr>
              <a:t>https://towardsdatascience.com/why-umap-is-superior-over-tsne-faa039c28e99</a:t>
            </a:r>
            <a:r>
              <a:rPr lang="en" altLang="zh-TW" sz="2000" dirty="0">
                <a:latin typeface="LMRoman1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zh-TW" sz="2000" dirty="0">
              <a:latin typeface="LMRoman1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LMRoman17"/>
              </a:rPr>
              <a:t>Other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LMRoman17"/>
                <a:hlinkClick r:id="rId4"/>
              </a:rPr>
              <a:t>https://towardsdatascience.com/tsne-vs-umap-global-structure-4d8045acba17</a:t>
            </a:r>
            <a:endParaRPr lang="en" altLang="zh-TW" sz="2000" dirty="0">
              <a:latin typeface="LMRoman1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000" dirty="0">
                <a:hlinkClick r:id="rId5"/>
              </a:rPr>
              <a:t>https://towardsdatascience.com/how-exactly-umap-works-13e3040e1668</a:t>
            </a:r>
            <a:endParaRPr lang="en" altLang="zh-TW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941247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200" dirty="0"/>
              <a:t>Thank You!</a:t>
            </a:r>
            <a:endParaRPr kumimoji="1"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63287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0EF2FF2-AE2D-7F40-A05C-478F4524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2211"/>
            <a:ext cx="11493843" cy="558335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[pdf] Visualizing Data using t-SNE </a:t>
            </a:r>
          </a:p>
          <a:p>
            <a:r>
              <a:rPr kumimoji="1" lang="en-US" altLang="zh-TW" sz="2000" dirty="0"/>
              <a:t>[pdf] </a:t>
            </a:r>
            <a:r>
              <a:rPr lang="en" altLang="zh-TW" sz="2000" dirty="0"/>
              <a:t>Accelerating t-SNE using Tree-Based Algorithms </a:t>
            </a:r>
          </a:p>
          <a:p>
            <a:r>
              <a:rPr kumimoji="1" lang="en-US" altLang="zh-TW" sz="2000" dirty="0"/>
              <a:t>[pdf] UMAP: Uniform Manifold Approximation and Projection for Dimension Reduction </a:t>
            </a:r>
          </a:p>
          <a:p>
            <a:r>
              <a:rPr kumimoji="1" lang="en-US" altLang="zh-TW" sz="2000" dirty="0"/>
              <a:t>[pdf] </a:t>
            </a:r>
            <a:r>
              <a:rPr lang="en" altLang="zh-TW" sz="2000" dirty="0">
                <a:latin typeface="LMRoman17"/>
              </a:rPr>
              <a:t>UMAP does not preserve global structure any better than t-SNE when using the same initialization.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t-SNE</a:t>
            </a:r>
          </a:p>
          <a:p>
            <a:pPr lvl="1"/>
            <a:r>
              <a:rPr kumimoji="1" lang="en-US" altLang="zh-TW" sz="1600" dirty="0">
                <a:hlinkClick r:id="rId3"/>
              </a:rPr>
              <a:t>https://www.youtube.com/watch?v=RJVL80Gg3lA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4"/>
              </a:rPr>
              <a:t>https://zhuanlan.zhihu.com/p/64664346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5"/>
              </a:rPr>
              <a:t>https://www.oreilly.com/content/an-illustrated-introduction-to-the-t-sne-algorithm/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6"/>
              </a:rPr>
              <a:t>https://math.stackexchange.com/questions/2227144/derivative-of-euclidean-norm-of-matrix-vector-product/2227237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7"/>
              </a:rPr>
              <a:t>https://medium.com/@layog/i-dont-understand-t-sne-part-1-50f507acd4f9</a:t>
            </a:r>
          </a:p>
          <a:p>
            <a:pPr lvl="1"/>
            <a:r>
              <a:rPr kumimoji="1" lang="en-US" altLang="zh-TW" sz="1600" dirty="0">
                <a:hlinkClick r:id="rId7"/>
              </a:rPr>
              <a:t>https://medium.com/@layog/i-do-not-understand-t-sne-part-2-b2f997d177e3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8"/>
              </a:rPr>
              <a:t>https://towardsdatascience.com/an-introduction-to-t-sne-with-python-example-5a3a293108d1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9"/>
              </a:rPr>
              <a:t>https://distill.pub/2016/misread-tsne/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0"/>
              </a:rPr>
              <a:t>https://www.microsoft.com/en-us/research/blog/optimizing-barnes-hut-t-sne/</a:t>
            </a:r>
            <a:endParaRPr kumimoji="1" lang="en-US" altLang="zh-TW" sz="16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Reference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583623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0EF2FF2-AE2D-7F40-A05C-478F4524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966938" cy="558335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UMAP</a:t>
            </a:r>
            <a:endParaRPr kumimoji="1" lang="en-US" altLang="zh-TW" sz="1600" dirty="0">
              <a:hlinkClick r:id="rId3"/>
            </a:endParaRPr>
          </a:p>
          <a:p>
            <a:pPr lvl="1"/>
            <a:r>
              <a:rPr kumimoji="1" lang="en-US" altLang="zh-TW" sz="1600" dirty="0">
                <a:hlinkClick r:id="rId3"/>
              </a:rPr>
              <a:t>https://umap-learn.readthedocs.io/en/latest/how_umap_works.html</a:t>
            </a:r>
          </a:p>
          <a:p>
            <a:pPr lvl="1"/>
            <a:r>
              <a:rPr kumimoji="1" lang="en-US" altLang="zh-TW" sz="1600" dirty="0">
                <a:hlinkClick r:id="rId3"/>
              </a:rPr>
              <a:t>https://www.youtube.com/watch?v=81HKNqruavc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4"/>
              </a:rPr>
              <a:t>https://www.youtube.com/watch?v=nq6iPZVUxZU&amp;t=932s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5"/>
              </a:rPr>
              <a:t>https://www.youtube.com/watch?v=7pAVPjwBppo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6"/>
              </a:rPr>
              <a:t>https://www.youtube.com/watch?v=4NlvatkpV3s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7"/>
              </a:rPr>
              <a:t>https://en.wikipedia.org/wiki/Simplex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8"/>
              </a:rPr>
              <a:t>https://en.wikipedia.org/wiki/Simplicial_complex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9"/>
              </a:rPr>
              <a:t>https://en.wikipedia.org/wiki/Čech_complex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0"/>
              </a:rPr>
              <a:t>https://en.wikipedia.org/wiki/Connected_space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1"/>
              </a:rPr>
              <a:t>https://en.wikipedia.org/wiki/Locally_connected_space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2"/>
              </a:rPr>
              <a:t>https://en.wikipedia.org/wiki/Fuzzy_logic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3"/>
              </a:rPr>
              <a:t>https://en.wikipedia.org/wiki/Topological_manifold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4"/>
              </a:rPr>
              <a:t>https://mathworld.wolfram.com/LocallyConnected.html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5"/>
              </a:rPr>
              <a:t>https://sauln.github.io/mapper-presentation/#1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6"/>
              </a:rPr>
              <a:t>http://debussy.im.nuu.edu.tw/sjchen/Project_Courses/ML/Fuzzy.pdf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7"/>
              </a:rPr>
              <a:t>http://rportal.lib.ntnu.edu.tw/bitstream/20.500.12235/95760/2/n069475001302.pdf</a:t>
            </a:r>
            <a:endParaRPr kumimoji="1" lang="en-US" altLang="zh-TW" sz="1600" dirty="0"/>
          </a:p>
          <a:p>
            <a:pPr lvl="1"/>
            <a:r>
              <a:rPr kumimoji="1" lang="en-US" altLang="zh-TW" sz="1600" dirty="0">
                <a:hlinkClick r:id="rId18"/>
              </a:rPr>
              <a:t>https://web.math.sinica.edu.tw/math_media/d181/18102.pdf</a:t>
            </a:r>
            <a:endParaRPr kumimoji="1" lang="en-US" altLang="zh-TW" sz="16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Reference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37383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0EF2FF2-AE2D-7F40-A05C-478F4524B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11"/>
            <a:ext cx="10966938" cy="5583357"/>
          </a:xfrm>
        </p:spPr>
        <p:txBody>
          <a:bodyPr>
            <a:normAutofit/>
          </a:bodyPr>
          <a:lstStyle/>
          <a:p>
            <a:r>
              <a:rPr kumimoji="1" lang="en-US" altLang="zh-TW" sz="2400" dirty="0" err="1"/>
              <a:t>Functor</a:t>
            </a:r>
            <a:r>
              <a:rPr kumimoji="1" lang="en-US" altLang="zh-TW" sz="2400" dirty="0"/>
              <a:t>: A function between domains of discourse. E.g. a </a:t>
            </a:r>
            <a:r>
              <a:rPr kumimoji="1" lang="en-US" altLang="zh-TW" sz="2400" dirty="0" err="1"/>
              <a:t>functor</a:t>
            </a:r>
            <a:r>
              <a:rPr kumimoji="1" lang="en-US" altLang="zh-TW" sz="2400" dirty="0"/>
              <a:t> can transform the continuous topological space into the finite combinatorial object in a rigorous way.</a:t>
            </a:r>
          </a:p>
          <a:p>
            <a:r>
              <a:rPr kumimoji="1" lang="en-US" altLang="zh-TW" sz="2400" dirty="0"/>
              <a:t>Adjunction: A near equivalence between domains of discourse. (the concept of having a pair of </a:t>
            </a:r>
            <a:r>
              <a:rPr kumimoji="1" lang="en-US" altLang="zh-TW" sz="2400" dirty="0" err="1"/>
              <a:t>functors</a:t>
            </a:r>
            <a:r>
              <a:rPr kumimoji="1" lang="en-US" altLang="zh-TW" sz="2400" dirty="0"/>
              <a:t> that go back and forth between two different domains of discourse. i.e. having a way of translating back and forth from one to the other and get an equivalence between two different domains of discourse)</a:t>
            </a:r>
          </a:p>
          <a:p>
            <a:r>
              <a:rPr kumimoji="1" lang="en-US" altLang="zh-TW" sz="2400" dirty="0"/>
              <a:t>Limit: A solution to a system of constraints.</a:t>
            </a:r>
          </a:p>
          <a:p>
            <a:r>
              <a:rPr kumimoji="1" lang="en-US" altLang="zh-TW" sz="2400" dirty="0"/>
              <a:t>Colimit: Gluing together a system of objects. E.g. Gluing together complex systems of objects into a single coherent whole object.</a:t>
            </a:r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Appendix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926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7042"/>
                <a:ext cx="10987214" cy="558335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In practice, we compute the input similarities slightly differently:</a:t>
                </a:r>
              </a:p>
              <a:p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only be comparable </a:t>
                </a:r>
                <a:r>
                  <a:rPr lang="en-US" altLang="zh-TW" sz="2400" dirty="0"/>
                  <a:t>between different pairwise relationship</a:t>
                </a:r>
                <a:r>
                  <a:rPr kumimoji="1" lang="en-US" altLang="zh-TW" sz="2400" dirty="0"/>
                  <a:t> after scaling. </a:t>
                </a:r>
              </a:p>
              <a:p>
                <a:r>
                  <a:rPr kumimoji="1" lang="en-US" altLang="zh-TW" sz="2400" dirty="0"/>
                  <a:t>We set a different bandwidth</a:t>
                </a:r>
                <a:r>
                  <a:rPr kumimoji="1" lang="en-US" altLang="zh-TW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. </a:t>
                </a:r>
              </a:p>
              <a:p>
                <a:pPr lvl="1"/>
                <a:r>
                  <a:rPr kumimoji="1" lang="en-US" altLang="zh-TW" sz="2000" dirty="0"/>
                  <a:t>Different part of the space may have different densities. (divide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adapt to different densities.)</a:t>
                </a:r>
              </a:p>
              <a:p>
                <a:pPr lvl="1"/>
                <a:r>
                  <a:rPr kumimoji="1" lang="en-US" altLang="zh-TW" sz="2000" dirty="0"/>
                  <a:t>Each conditional dist. has a fixed </a:t>
                </a:r>
                <a:r>
                  <a:rPr kumimoji="1" lang="en-US" altLang="zh-TW" sz="2000" i="1" dirty="0"/>
                  <a:t>perplexity</a:t>
                </a:r>
                <a:r>
                  <a:rPr kumimoji="1" lang="en-US" altLang="zh-TW" sz="2000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𝑝𝑒𝑟𝑝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→  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𝑆h𝑎𝑛𝑛𝑜𝑛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</m:oMath>
                  </m:oMathPara>
                </a14:m>
                <a:endParaRPr kumimoji="1" lang="en-US" altLang="zh-TW" sz="2000" dirty="0"/>
              </a:p>
              <a:p>
                <a:pPr lvl="1"/>
                <a:r>
                  <a:rPr kumimoji="1" lang="en-US" altLang="zh-TW" sz="2000" i="1" dirty="0"/>
                  <a:t>perplexity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⟹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𝑆h𝑎𝑛𝑛𝑜𝑛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𝑒𝑛𝑡𝑟𝑜𝑝𝑦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⟹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TW" sz="2000" dirty="0"/>
                  <a:t>certainty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kumimoji="1" lang="en-US" altLang="zh-TW" sz="2000" dirty="0"/>
                  <a:t>  </a:t>
                </a:r>
              </a:p>
              <a:p>
                <a:pPr marL="457200" lvl="1" indent="0">
                  <a:buNone/>
                </a:pPr>
                <a:r>
                  <a:rPr kumimoji="1" lang="zh-TW" altLang="en-US" sz="20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-US" altLang="zh-TW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kumimoji="1" lang="en-US" altLang="zh-TW" sz="2000" dirty="0"/>
                  <a:t>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en-US" altLang="zh-TW" sz="2000" dirty="0"/>
                  <a:t>,  Gaussian dist.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Uniform dist.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 t-SNE can cover more points.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 More global structure takes into account.</a:t>
                </a:r>
              </a:p>
              <a:p>
                <a:r>
                  <a:rPr kumimoji="1" lang="en-US" altLang="zh-TW" sz="2400" dirty="0"/>
                  <a:t>Symmetrize the conditional dist.: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TW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TW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en-US" altLang="zh-TW" sz="2400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400" dirty="0"/>
                  <a:t> Similarities in High-D.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85F116A-E19D-AB4F-9082-6A14B2D1D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7042"/>
                <a:ext cx="10987214" cy="5583357"/>
              </a:xfrm>
              <a:blipFill>
                <a:blip r:embed="rId2"/>
                <a:stretch>
                  <a:fillRect l="-693" t="-11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2E4F55-A607-C24E-96BC-6F393402AF68}"/>
              </a:ext>
            </a:extLst>
          </p:cNvPr>
          <p:cNvGrpSpPr/>
          <p:nvPr/>
        </p:nvGrpSpPr>
        <p:grpSpPr>
          <a:xfrm>
            <a:off x="3482546" y="7624760"/>
            <a:ext cx="5226909" cy="2382498"/>
            <a:chOff x="1056659" y="2454873"/>
            <a:chExt cx="5226909" cy="2382498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DE644CC-3223-3E41-BD89-B3D601384D9B}"/>
                </a:ext>
              </a:extLst>
            </p:cNvPr>
            <p:cNvSpPr/>
            <p:nvPr/>
          </p:nvSpPr>
          <p:spPr>
            <a:xfrm>
              <a:off x="1316153" y="28108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C9775B70-3728-B940-A610-0E05D78D4F44}"/>
                </a:ext>
              </a:extLst>
            </p:cNvPr>
            <p:cNvSpPr/>
            <p:nvPr/>
          </p:nvSpPr>
          <p:spPr>
            <a:xfrm>
              <a:off x="1229655" y="26900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915E2E31-33C0-9544-A14D-F2CCCFB3217A}"/>
                </a:ext>
              </a:extLst>
            </p:cNvPr>
            <p:cNvSpPr/>
            <p:nvPr/>
          </p:nvSpPr>
          <p:spPr>
            <a:xfrm>
              <a:off x="1143157" y="25756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962BAD1A-7D2B-014E-A86D-34B8F4F7522E}"/>
                </a:ext>
              </a:extLst>
            </p:cNvPr>
            <p:cNvSpPr/>
            <p:nvPr/>
          </p:nvSpPr>
          <p:spPr>
            <a:xfrm>
              <a:off x="1056659" y="24548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78D6940-FFF5-DB4C-8C13-8E7A1CE4C478}"/>
                </a:ext>
              </a:extLst>
            </p:cNvPr>
            <p:cNvSpPr/>
            <p:nvPr/>
          </p:nvSpPr>
          <p:spPr>
            <a:xfrm>
              <a:off x="1608595" y="315920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FBBFE6-845E-CD41-96C3-8907922FF95A}"/>
                </a:ext>
              </a:extLst>
            </p:cNvPr>
            <p:cNvSpPr txBox="1"/>
            <p:nvPr/>
          </p:nvSpPr>
          <p:spPr>
            <a:xfrm>
              <a:off x="1143157" y="2535620"/>
              <a:ext cx="229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High-Dimension Space</a:t>
              </a:r>
              <a:endParaRPr kumimoji="1"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9C8338B-D012-F941-AFE5-51FB09CBA34F}"/>
                </a:ext>
              </a:extLst>
            </p:cNvPr>
            <p:cNvSpPr/>
            <p:nvPr/>
          </p:nvSpPr>
          <p:spPr>
            <a:xfrm>
              <a:off x="1787767" y="356863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447BD7E-343C-B945-885E-76FED23F2EEA}"/>
                </a:ext>
              </a:extLst>
            </p:cNvPr>
            <p:cNvSpPr/>
            <p:nvPr/>
          </p:nvSpPr>
          <p:spPr>
            <a:xfrm>
              <a:off x="3633045" y="288039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F3A33FC-FB19-F448-9FAD-010939A765F9}"/>
                </a:ext>
              </a:extLst>
            </p:cNvPr>
            <p:cNvSpPr/>
            <p:nvPr/>
          </p:nvSpPr>
          <p:spPr>
            <a:xfrm>
              <a:off x="4828559" y="2781538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1785F5B-7D3D-0B41-B230-92761BDE7267}"/>
                </a:ext>
              </a:extLst>
            </p:cNvPr>
            <p:cNvSpPr/>
            <p:nvPr/>
          </p:nvSpPr>
          <p:spPr>
            <a:xfrm>
              <a:off x="3528010" y="3524365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AAFBED-C483-E342-9545-A185E4C3D36D}"/>
                </a:ext>
              </a:extLst>
            </p:cNvPr>
            <p:cNvSpPr/>
            <p:nvPr/>
          </p:nvSpPr>
          <p:spPr>
            <a:xfrm>
              <a:off x="4464274" y="3867979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8F5F892-37D2-B545-AF4B-BF2B83BA2381}"/>
                </a:ext>
              </a:extLst>
            </p:cNvPr>
            <p:cNvSpPr/>
            <p:nvPr/>
          </p:nvSpPr>
          <p:spPr>
            <a:xfrm>
              <a:off x="4159316" y="3257013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/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blipFill>
                <a:blip r:embed="rId3"/>
                <a:stretch>
                  <a:fillRect l="-9524" r="-4762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66B22F57-CF7E-9843-9492-FAC9209C9133}"/>
              </a:ext>
            </a:extLst>
          </p:cNvPr>
          <p:cNvSpPr/>
          <p:nvPr/>
        </p:nvSpPr>
        <p:spPr>
          <a:xfrm>
            <a:off x="5958609" y="7800306"/>
            <a:ext cx="1450895" cy="145089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72BB44-2591-0447-9219-8F798A21746C}"/>
              </a:ext>
            </a:extLst>
          </p:cNvPr>
          <p:cNvSpPr/>
          <p:nvPr/>
        </p:nvSpPr>
        <p:spPr>
          <a:xfrm>
            <a:off x="7379465" y="8146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Gaussian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/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B050"/>
                    </a:solidFill>
                  </a:rPr>
                  <a:t>Gaussian: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  <a:blipFill>
                <a:blip r:embed="rId4"/>
                <a:stretch>
                  <a:fillRect l="-1240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/>
              <p:nvPr/>
            </p:nvSpPr>
            <p:spPr>
              <a:xfrm>
                <a:off x="4137162" y="1861243"/>
                <a:ext cx="3577326" cy="863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TW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TW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TW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TW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1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kumimoji="1"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C6006E1-8177-2342-9A32-CE29C5C3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62" y="1861243"/>
                <a:ext cx="3577326" cy="863057"/>
              </a:xfrm>
              <a:prstGeom prst="rect">
                <a:avLst/>
              </a:prstGeom>
              <a:blipFill>
                <a:blip r:embed="rId5"/>
                <a:stretch>
                  <a:fillRect b="-69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9831C71-147B-C141-A054-8B4CA41D9AD5}"/>
              </a:ext>
            </a:extLst>
          </p:cNvPr>
          <p:cNvCxnSpPr>
            <a:cxnSpLocks/>
          </p:cNvCxnSpPr>
          <p:nvPr/>
        </p:nvCxnSpPr>
        <p:spPr>
          <a:xfrm flipH="1">
            <a:off x="6106931" y="8686389"/>
            <a:ext cx="566196" cy="187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C8BAB15-52A0-1042-8E17-42B4FDFA94DC}"/>
              </a:ext>
            </a:extLst>
          </p:cNvPr>
          <p:cNvCxnSpPr>
            <a:cxnSpLocks/>
          </p:cNvCxnSpPr>
          <p:nvPr/>
        </p:nvCxnSpPr>
        <p:spPr>
          <a:xfrm flipH="1">
            <a:off x="6611005" y="9330247"/>
            <a:ext cx="337772" cy="11854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762C31-C081-ED4A-BEBB-D5AA98EBD151}"/>
              </a:ext>
            </a:extLst>
          </p:cNvPr>
          <p:cNvCxnSpPr>
            <a:cxnSpLocks/>
          </p:cNvCxnSpPr>
          <p:nvPr/>
        </p:nvCxnSpPr>
        <p:spPr>
          <a:xfrm flipH="1">
            <a:off x="5570548" y="9066396"/>
            <a:ext cx="581057" cy="14557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3374F1-9CC6-5B48-8401-9411E027E97C}"/>
              </a:ext>
            </a:extLst>
          </p:cNvPr>
          <p:cNvSpPr/>
          <p:nvPr/>
        </p:nvSpPr>
        <p:spPr>
          <a:xfrm>
            <a:off x="3497265" y="10210796"/>
            <a:ext cx="195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Unscaled similarity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5239FC-0434-514E-BE84-F77BE27DFD58}"/>
              </a:ext>
            </a:extLst>
          </p:cNvPr>
          <p:cNvSpPr/>
          <p:nvPr/>
        </p:nvSpPr>
        <p:spPr>
          <a:xfrm>
            <a:off x="7966159" y="2085214"/>
            <a:ext cx="3712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/>
              <a:t>Scaled similarity</a:t>
            </a:r>
            <a:endParaRPr kumimoji="1" lang="en-US" altLang="zh-TW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7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6D17-DADC-3846-9EF7-CD9021DE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t-Distributed Stochastic Neighbor Embedding (t-SNE)</a:t>
            </a:r>
            <a:endParaRPr kumimoji="1" lang="zh-TW" altLang="en-US" sz="36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B2E4F55-A607-C24E-96BC-6F393402AF68}"/>
              </a:ext>
            </a:extLst>
          </p:cNvPr>
          <p:cNvGrpSpPr/>
          <p:nvPr/>
        </p:nvGrpSpPr>
        <p:grpSpPr>
          <a:xfrm>
            <a:off x="3482546" y="7624760"/>
            <a:ext cx="5226909" cy="2382498"/>
            <a:chOff x="1056659" y="2454873"/>
            <a:chExt cx="5226909" cy="2382498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DE644CC-3223-3E41-BD89-B3D601384D9B}"/>
                </a:ext>
              </a:extLst>
            </p:cNvPr>
            <p:cNvSpPr/>
            <p:nvPr/>
          </p:nvSpPr>
          <p:spPr>
            <a:xfrm>
              <a:off x="1316153" y="28108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C9775B70-3728-B940-A610-0E05D78D4F44}"/>
                </a:ext>
              </a:extLst>
            </p:cNvPr>
            <p:cNvSpPr/>
            <p:nvPr/>
          </p:nvSpPr>
          <p:spPr>
            <a:xfrm>
              <a:off x="1229655" y="26900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915E2E31-33C0-9544-A14D-F2CCCFB3217A}"/>
                </a:ext>
              </a:extLst>
            </p:cNvPr>
            <p:cNvSpPr/>
            <p:nvPr/>
          </p:nvSpPr>
          <p:spPr>
            <a:xfrm>
              <a:off x="1143157" y="257566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962BAD1A-7D2B-014E-A86D-34B8F4F7522E}"/>
                </a:ext>
              </a:extLst>
            </p:cNvPr>
            <p:cNvSpPr/>
            <p:nvPr/>
          </p:nvSpPr>
          <p:spPr>
            <a:xfrm>
              <a:off x="1056659" y="2454873"/>
              <a:ext cx="4967415" cy="2026508"/>
            </a:xfrm>
            <a:prstGeom prst="roundRect">
              <a:avLst>
                <a:gd name="adj" fmla="val 1239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78D6940-FFF5-DB4C-8C13-8E7A1CE4C478}"/>
                </a:ext>
              </a:extLst>
            </p:cNvPr>
            <p:cNvSpPr/>
            <p:nvPr/>
          </p:nvSpPr>
          <p:spPr>
            <a:xfrm>
              <a:off x="1608595" y="3159206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BFBBFE6-845E-CD41-96C3-8907922FF95A}"/>
                </a:ext>
              </a:extLst>
            </p:cNvPr>
            <p:cNvSpPr txBox="1"/>
            <p:nvPr/>
          </p:nvSpPr>
          <p:spPr>
            <a:xfrm>
              <a:off x="1143157" y="2535620"/>
              <a:ext cx="2298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High-Dimension Space</a:t>
              </a:r>
              <a:endParaRPr kumimoji="1"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9C8338B-D012-F941-AFE5-51FB09CBA34F}"/>
                </a:ext>
              </a:extLst>
            </p:cNvPr>
            <p:cNvSpPr/>
            <p:nvPr/>
          </p:nvSpPr>
          <p:spPr>
            <a:xfrm>
              <a:off x="1787767" y="3568637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447BD7E-343C-B945-885E-76FED23F2EEA}"/>
                </a:ext>
              </a:extLst>
            </p:cNvPr>
            <p:cNvSpPr/>
            <p:nvPr/>
          </p:nvSpPr>
          <p:spPr>
            <a:xfrm>
              <a:off x="3633045" y="2880392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F3A33FC-FB19-F448-9FAD-010939A765F9}"/>
                </a:ext>
              </a:extLst>
            </p:cNvPr>
            <p:cNvSpPr/>
            <p:nvPr/>
          </p:nvSpPr>
          <p:spPr>
            <a:xfrm>
              <a:off x="4828559" y="2781538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1785F5B-7D3D-0B41-B230-92761BDE7267}"/>
                </a:ext>
              </a:extLst>
            </p:cNvPr>
            <p:cNvSpPr/>
            <p:nvPr/>
          </p:nvSpPr>
          <p:spPr>
            <a:xfrm>
              <a:off x="3528010" y="3524365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AAFBED-C483-E342-9545-A185E4C3D36D}"/>
                </a:ext>
              </a:extLst>
            </p:cNvPr>
            <p:cNvSpPr/>
            <p:nvPr/>
          </p:nvSpPr>
          <p:spPr>
            <a:xfrm>
              <a:off x="4464274" y="3867979"/>
              <a:ext cx="197708" cy="19770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D8F5F892-37D2-B545-AF4B-BF2B83BA2381}"/>
                </a:ext>
              </a:extLst>
            </p:cNvPr>
            <p:cNvSpPr/>
            <p:nvPr/>
          </p:nvSpPr>
          <p:spPr>
            <a:xfrm>
              <a:off x="4159316" y="3257013"/>
              <a:ext cx="197708" cy="197708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/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F7946AE-A7FC-2D4D-949C-D0D7160A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09" y="8436870"/>
                <a:ext cx="260584" cy="276999"/>
              </a:xfrm>
              <a:prstGeom prst="rect">
                <a:avLst/>
              </a:prstGeom>
              <a:blipFill>
                <a:blip r:embed="rId2"/>
                <a:stretch>
                  <a:fillRect l="-9524" r="-4762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>
            <a:extLst>
              <a:ext uri="{FF2B5EF4-FFF2-40B4-BE49-F238E27FC236}">
                <a16:creationId xmlns:a16="http://schemas.microsoft.com/office/drawing/2014/main" id="{66B22F57-CF7E-9843-9492-FAC9209C9133}"/>
              </a:ext>
            </a:extLst>
          </p:cNvPr>
          <p:cNvSpPr/>
          <p:nvPr/>
        </p:nvSpPr>
        <p:spPr>
          <a:xfrm>
            <a:off x="5958609" y="7800306"/>
            <a:ext cx="1450895" cy="145089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72BB44-2591-0447-9219-8F798A21746C}"/>
              </a:ext>
            </a:extLst>
          </p:cNvPr>
          <p:cNvSpPr/>
          <p:nvPr/>
        </p:nvSpPr>
        <p:spPr>
          <a:xfrm>
            <a:off x="7379465" y="8146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Gaussian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/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B050"/>
                    </a:solidFill>
                  </a:rPr>
                  <a:t>Gaussian: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  <m:r>
                                      <a:rPr kumimoji="1" lang="en-US" altLang="zh-TW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C66BC3-FCAB-8743-93A7-B581C0BF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076" y="8453720"/>
                <a:ext cx="3058338" cy="610167"/>
              </a:xfrm>
              <a:prstGeom prst="rect">
                <a:avLst/>
              </a:prstGeom>
              <a:blipFill>
                <a:blip r:embed="rId3"/>
                <a:stretch>
                  <a:fillRect l="-1240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9831C71-147B-C141-A054-8B4CA41D9AD5}"/>
              </a:ext>
            </a:extLst>
          </p:cNvPr>
          <p:cNvCxnSpPr>
            <a:cxnSpLocks/>
          </p:cNvCxnSpPr>
          <p:nvPr/>
        </p:nvCxnSpPr>
        <p:spPr>
          <a:xfrm flipH="1">
            <a:off x="6106931" y="8686389"/>
            <a:ext cx="566196" cy="1871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C8BAB15-52A0-1042-8E17-42B4FDFA94DC}"/>
              </a:ext>
            </a:extLst>
          </p:cNvPr>
          <p:cNvCxnSpPr>
            <a:cxnSpLocks/>
          </p:cNvCxnSpPr>
          <p:nvPr/>
        </p:nvCxnSpPr>
        <p:spPr>
          <a:xfrm flipH="1">
            <a:off x="6611005" y="9330247"/>
            <a:ext cx="337772" cy="11854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762C31-C081-ED4A-BEBB-D5AA98EBD151}"/>
              </a:ext>
            </a:extLst>
          </p:cNvPr>
          <p:cNvCxnSpPr>
            <a:cxnSpLocks/>
          </p:cNvCxnSpPr>
          <p:nvPr/>
        </p:nvCxnSpPr>
        <p:spPr>
          <a:xfrm flipH="1">
            <a:off x="5570548" y="9066396"/>
            <a:ext cx="581057" cy="14557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D3374F1-9CC6-5B48-8401-9411E027E97C}"/>
              </a:ext>
            </a:extLst>
          </p:cNvPr>
          <p:cNvSpPr/>
          <p:nvPr/>
        </p:nvSpPr>
        <p:spPr>
          <a:xfrm>
            <a:off x="3497265" y="10210796"/>
            <a:ext cx="195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</a:rPr>
              <a:t>Unscaled similarity</a:t>
            </a:r>
            <a:endParaRPr lang="zh-TW" altLang="en-US" dirty="0">
              <a:solidFill>
                <a:srgbClr val="00B050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5D2BEFFF-1F44-8646-942A-B62CB0DB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" y="2404040"/>
            <a:ext cx="5958351" cy="3096429"/>
          </a:xfrm>
          <a:prstGeom prst="rect">
            <a:avLst/>
          </a:prstGeom>
        </p:spPr>
      </p:pic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CF16B22A-64E2-1942-AD78-FCD6BBA6C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43"/>
            <a:ext cx="10987214" cy="108319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The scaled similarity</a:t>
            </a:r>
            <a:endParaRPr kumimoji="1" lang="zh-TW" altLang="en-US" sz="24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5BDAB15-80AB-314E-849B-F96FADE9D803}"/>
              </a:ext>
            </a:extLst>
          </p:cNvPr>
          <p:cNvGrpSpPr/>
          <p:nvPr/>
        </p:nvGrpSpPr>
        <p:grpSpPr>
          <a:xfrm>
            <a:off x="5906210" y="2278640"/>
            <a:ext cx="6247076" cy="3643859"/>
            <a:chOff x="5906210" y="2278640"/>
            <a:chExt cx="6247076" cy="3643859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E751EC6-2930-594C-B056-8C6204499C12}"/>
                </a:ext>
              </a:extLst>
            </p:cNvPr>
            <p:cNvGrpSpPr/>
            <p:nvPr/>
          </p:nvGrpSpPr>
          <p:grpSpPr>
            <a:xfrm>
              <a:off x="5906210" y="2278640"/>
              <a:ext cx="6247076" cy="3643859"/>
              <a:chOff x="1701255" y="1758477"/>
              <a:chExt cx="6120394" cy="3569966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B7CA6CDF-9850-F642-86F1-9AA9FED25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909" b="605"/>
              <a:stretch/>
            </p:blipFill>
            <p:spPr>
              <a:xfrm>
                <a:off x="1701255" y="1758477"/>
                <a:ext cx="6120394" cy="3470174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A5DF7A-E675-CC4D-8963-D106F6860F41}"/>
                  </a:ext>
                </a:extLst>
              </p:cNvPr>
              <p:cNvSpPr/>
              <p:nvPr/>
            </p:nvSpPr>
            <p:spPr>
              <a:xfrm>
                <a:off x="5118939" y="5033668"/>
                <a:ext cx="223568" cy="29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1200" dirty="0">
                    <a:solidFill>
                      <a:srgbClr val="4A494A"/>
                    </a:solidFill>
                  </a:rPr>
                  <a:t>p</a:t>
                </a:r>
                <a:endParaRPr kumimoji="1" lang="en-US" altLang="zh-TW" sz="1200" b="0" i="1" dirty="0">
                  <a:solidFill>
                    <a:srgbClr val="4A494A"/>
                  </a:solidFill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D651983-9EB2-F247-B064-F92FF6E8E34A}"/>
                </a:ext>
              </a:extLst>
            </p:cNvPr>
            <p:cNvSpPr/>
            <p:nvPr/>
          </p:nvSpPr>
          <p:spPr>
            <a:xfrm>
              <a:off x="10279792" y="5075842"/>
              <a:ext cx="42572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/>
                <a:t>   </a:t>
              </a:r>
              <a:endParaRPr lang="zh-TW" altLang="en-US" sz="11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17ECE17-C918-D045-B6C3-94EBD81474FC}"/>
                </a:ext>
              </a:extLst>
            </p:cNvPr>
            <p:cNvSpPr/>
            <p:nvPr/>
          </p:nvSpPr>
          <p:spPr>
            <a:xfrm>
              <a:off x="10195134" y="5066536"/>
              <a:ext cx="566181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300" dirty="0">
                  <a:solidFill>
                    <a:srgbClr val="4A494A"/>
                  </a:solidFill>
                </a:rPr>
                <a:t>0.025</a:t>
              </a:r>
              <a:endParaRPr lang="zh-TW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746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webextensions/webextension1.xml><?xml version="1.0" encoding="utf-8"?>
<we:webextension xmlns:we="http://schemas.microsoft.com/office/webextensions/webextension/2010/11" id="{4EE0E25B-C40D-4047-BBF3-5EDCEF80C781}">
  <we:reference id="wa104221182" version="3.3.0.0" store="zh-TW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34"/>
    <we:property name="starttime" value="0"/>
    <we:property name="vid" value="&quot;https://youtu.be/81HKNqruavc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A962B3C-354A-3047-A5FF-B8C2631FC6B4}">
  <we:reference id="wa104221182" version="3.3.0.0" store="zh-TW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82"/>
    <we:property name="starttime" value="0"/>
    <we:property name="vid" value="&quot;https://www.youtube.com/watch?v=4NlvatkpV3s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9395</TotalTime>
  <Words>6013</Words>
  <Application>Microsoft Macintosh PowerPoint</Application>
  <PresentationFormat>寬螢幕</PresentationFormat>
  <Paragraphs>880</Paragraphs>
  <Slides>77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7" baseType="lpstr">
      <vt:lpstr>新細明體</vt:lpstr>
      <vt:lpstr>Lato</vt:lpstr>
      <vt:lpstr>LMRoman17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Dimension Reduction</vt:lpstr>
      <vt:lpstr>Introduction</vt:lpstr>
      <vt:lpstr>Introduction</vt:lpstr>
      <vt:lpstr>Introduction</vt:lpstr>
      <vt:lpstr>PowerPoint 簡報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t-Distributed Stochastic Neighbor Embedding (t-SNE)</vt:lpstr>
      <vt:lpstr>PowerPoint 簡報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PowerPoint 簡報</vt:lpstr>
      <vt:lpstr>Comparison</vt:lpstr>
      <vt:lpstr>PowerPoint 簡報</vt:lpstr>
      <vt:lpstr>PowerPoint 簡報</vt:lpstr>
      <vt:lpstr>Evaluation</vt:lpstr>
      <vt:lpstr>Evaluation</vt:lpstr>
      <vt:lpstr>Evaluation</vt:lpstr>
      <vt:lpstr>Myth broken?</vt:lpstr>
      <vt:lpstr>Defending Justice?</vt:lpstr>
      <vt:lpstr>PowerPoint 簡報</vt:lpstr>
      <vt:lpstr>Reference</vt:lpstr>
      <vt:lpstr>Reference</vt:lpstr>
      <vt:lpstr>Appendix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 Reduction</dc:title>
  <dc:subject/>
  <dc:creator>何奇軒</dc:creator>
  <cp:keywords/>
  <dc:description/>
  <cp:lastModifiedBy>何奇軒</cp:lastModifiedBy>
  <cp:revision>433</cp:revision>
  <cp:lastPrinted>2020-05-11T15:12:16Z</cp:lastPrinted>
  <dcterms:created xsi:type="dcterms:W3CDTF">2020-04-26T08:37:32Z</dcterms:created>
  <dcterms:modified xsi:type="dcterms:W3CDTF">2020-07-05T09:12:36Z</dcterms:modified>
  <cp:category/>
</cp:coreProperties>
</file>